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Lst>
  <p:sldSz cy="5143500" cx="9144000"/>
  <p:notesSz cx="6858000" cy="9144000"/>
  <p:embeddedFontLst>
    <p:embeddedFont>
      <p:font typeface="PT Sans Narrow"/>
      <p:regular r:id="rId164"/>
      <p:bold r:id="rId165"/>
    </p:embeddedFont>
    <p:embeddedFont>
      <p:font typeface="Open Sans"/>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2F91BC5-DC03-456B-890E-5981AC65C7AB}">
  <a:tblStyle styleId="{92F91BC5-DC03-456B-890E-5981AC65C7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PTSansNarrow-bold.fntdata"/><Relationship Id="rId69" Type="http://schemas.openxmlformats.org/officeDocument/2006/relationships/slide" Target="slides/slide62.xml"/><Relationship Id="rId164" Type="http://schemas.openxmlformats.org/officeDocument/2006/relationships/font" Target="fonts/PTSansNarrow-regular.fntdata"/><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font" Target="fonts/OpenSans-boldItalic.fntdata"/><Relationship Id="rId168" Type="http://schemas.openxmlformats.org/officeDocument/2006/relationships/font" Target="fonts/OpenSans-italic.fntdata"/><Relationship Id="rId167" Type="http://schemas.openxmlformats.org/officeDocument/2006/relationships/font" Target="fonts/OpenSans-bold.fntdata"/><Relationship Id="rId166" Type="http://schemas.openxmlformats.org/officeDocument/2006/relationships/font" Target="fonts/OpenSans-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raphicdesign-article.blogspot.com/2007/08/international-typographic-style.html" TargetMode="External"/><Relationship Id="rId3" Type="http://schemas.openxmlformats.org/officeDocument/2006/relationships/hyperlink" Target="https://www.linkedin.com/pulse/josef-m%C3%BCller-bockmann-swiss-modernist-branding-master-tony-wessling" TargetMode="Externa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6/library/string.html?highlight=string#module-stri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6/library/string.html?highlight=string#module-stri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orges_Perec"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c3cd4d8af_4_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c3cd4d8af_4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c3cd4d8af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c3cd4d8af_4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c3cd4d8af_4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c3cd4d8af_4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3c3cd4d8af_4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c3cd4d8af_4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3c3cd4d8af_4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3c3cd4d8af_4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3c3cd4d8af_4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3c3cd4d8af_4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3c3cd4d8af_4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3c3cd4d8af_4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3c3cd4d8af_4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3c3cd4d8af_4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We compare scipy and pandas to do the same thing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3c3cd4d8af_4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3c3cd4d8af_4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c3cd4d8af_4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3c3cd4d8af_4_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3c3cd4d8af_4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3c3cd4d8af_4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3c3cd4d8af_4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3c3cd4d8af_4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c3cd4d8af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c3cd4d8af_4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3c3cd4d8af_4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3c3cd4d8af_4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c3cd4d8af_4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3c3cd4d8af_4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3c3cd4d8af_4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3c3cd4d8af_4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3c3cd4d8af_4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3c3cd4d8af_4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c3cd4d8af_4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3c3cd4d8af_4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c3cd4d8af_4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3c3cd4d8af_4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3c3cd4d8af_4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3c3cd4d8af_4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c3cd4d8af_4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3c3cd4d8af_4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c3cd4d8af_4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3c3cd4d8af_4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3c3cd4d8af_4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3c3cd4d8af_4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c3cd4d8af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c3cd4d8af_4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3c3cd4d8af_4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3c3cd4d8af_4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3c3cd4d8af_4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3c3cd4d8af_4_7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3c3cd4d8af_4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3c3cd4d8af_4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3c3cd4d8af_4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3c3cd4d8af_4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3c3cd4d8af_4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3c3cd4d8af_4_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3c3cd4d8af_4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3c3cd4d8af_4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3c3cd4d8af_4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3c3cd4d8af_4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3c3cd4d8af_4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3c3cd4d8af_4_7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3c3cd4d8af_4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3c3cd4d8af_4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3c3cd4d8af_4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3c3cd4d8af_4_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c3cd4d8af_4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c3cd4d8af_4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3c3cd4d8af_4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3c3cd4d8af_4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3c3cd4d8af_4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3c3cd4d8af_4_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3c3cd4d8af_4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3c3cd4d8af_4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3c3cd4d8af_4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3c3cd4d8af_4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3c3cd4d8af_4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3c3cd4d8af_4_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3c3cd4d8af_4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g3c3cd4d8af_4_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sng" cap="none" strike="noStrike">
                <a:solidFill>
                  <a:schemeClr val="hlink"/>
                </a:solidFill>
                <a:latin typeface="Arial"/>
                <a:ea typeface="Arial"/>
                <a:cs typeface="Arial"/>
                <a:sym typeface="Arial"/>
                <a:hlinkClick r:id="rId2"/>
              </a:rPr>
              <a:t>http://graphicdesign-article.blogspot.com/2007/08/international-typographic-style.html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000" u="sng" cap="none" strike="noStrike">
                <a:solidFill>
                  <a:schemeClr val="hlink"/>
                </a:solidFill>
                <a:latin typeface="Arial"/>
                <a:ea typeface="Arial"/>
                <a:cs typeface="Arial"/>
                <a:sym typeface="Arial"/>
                <a:hlinkClick r:id="rId3"/>
              </a:rPr>
              <a:t>https://www.linkedin.com/pulse/josef-m%C3%BCller-bockmann-swiss-modernist-branding-master-tony-wessling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3c3cd4d8af_4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3c3cd4d8af_4_8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3c3cd4d8af_4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3c3cd4d8af_4_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3c3cd4d8af_4_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3c3cd4d8af_4_8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cb7db804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cb7db804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c3cd4d8af_4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c3cd4d8af_4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Less verbose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5cb7db804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5cb7db804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3c3cd4d8af_4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3c3cd4d8af_4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3c3cd4d8af_4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3c3cd4d8af_4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https://docs.scipy.org/doc/numpy/reference/generated/numpy.histogram.html</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c3cd4d8af_4_8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3c3cd4d8af_4_8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3c3cd4d8af_4_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3c3cd4d8af_4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3c3cd4d8af_4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3c3cd4d8af_4_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3c3cd4d8af_4_8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g3c3cd4d8af_4_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3c3cd4d8af_4_8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3c3cd4d8af_4_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3c3cd4d8af_4_8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3c3cd4d8af_4_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3c3cd4d8af_4_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3c3cd4d8af_4_8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c3cd4d8af_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c3cd4d8af_4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3c3cd4d8af_4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c3cd4d8af_4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3c3cd4d8af_4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g3c3cd4d8af_4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3c3cd4d8af_4_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3c3cd4d8af_4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3c3cd4d8af_4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3c3cd4d8af_4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3c3cd4d8af_4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3c3cd4d8af_4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3c3cd4d8af_4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3c3cd4d8af_4_9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5c6d58b2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c6d58b2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c3cd4d8af_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c3cd4d8af_4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c3cd4d8af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3c3cd4d8af_4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c3cd4d8af_4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c3cd4d8af_4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c3cd4d8af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c3cd4d8af_4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c3cd4d8af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3c3cd4d8af_4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c3cd4d8af_4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3c3cd4d8af_4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Show the tab</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c3cd4d8af_4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c3cd4d8af_4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c3cd4d8af_4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c3cd4d8af_4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c3cd4d8af_4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c3cd4d8af_4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c3cd4d8af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c3cd4d8af_4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c3cd4d8af_4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c3cd4d8af_4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c3cd4d8af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c3cd4d8af_4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Should have one thing on float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c3cd4d8af_4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c3cd4d8af_4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sng" cap="none" strike="noStrike">
                <a:solidFill>
                  <a:schemeClr val="hlink"/>
                </a:solidFill>
                <a:latin typeface="Arial"/>
                <a:ea typeface="Arial"/>
                <a:cs typeface="Arial"/>
                <a:sym typeface="Arial"/>
                <a:hlinkClick r:id="rId2"/>
              </a:rPr>
              <a:t>https://docs.python.org/3.6/library/string.html?highlight=string#module-string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c3cd4d8af_4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c3cd4d8af_4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sng" cap="none" strike="noStrike">
                <a:solidFill>
                  <a:schemeClr val="hlink"/>
                </a:solidFill>
                <a:latin typeface="Arial"/>
                <a:ea typeface="Arial"/>
                <a:cs typeface="Arial"/>
                <a:sym typeface="Arial"/>
                <a:hlinkClick r:id="rId2"/>
              </a:rPr>
              <a:t>https://docs.python.org/3.6/library/string.html?highlight=string#module-string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c3cd4d8af_4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3c3cd4d8af_4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c3cd4d8af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3c3cd4d8af_4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c3cd4d8af_4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c3cd4d8af_4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cc145835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cc145835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c3cd4d8af_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c3cd4d8af_4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c3cd4d8af_4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c3cd4d8af_4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c3cd4d8af_4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3c3cd4d8af_4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c3cd4d8af_4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c3cd4d8af_4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c3cd4d8af_4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c3cd4d8af_4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c3cd4d8af_4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c3cd4d8af_4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3c3cd4d8af_4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3c3cd4d8af_4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c3cd4d8af_4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c3cd4d8af_4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c3cd4d8af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c3cd4d8af_4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c3cd4d8af_4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3c3cd4d8af_4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c3cd4d8af_4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3c3cd4d8af_4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What does it corresponds to?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c3cd4d8af_4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3c3cd4d8af_4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c3cd4d8af_4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3c3cd4d8af_4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222222"/>
                </a:solidFill>
                <a:highlight>
                  <a:srgbClr val="FFFFFF"/>
                </a:highlight>
                <a:latin typeface="Arial"/>
                <a:ea typeface="Arial"/>
                <a:cs typeface="Arial"/>
                <a:sym typeface="Arial"/>
              </a:rPr>
              <a:t>what data scientists do is make discoveries while swimming in data</a:t>
            </a:r>
            <a:endParaRPr b="0" i="0" sz="12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222222"/>
                </a:solidFill>
                <a:highlight>
                  <a:srgbClr val="FFFFFF"/>
                </a:highlight>
                <a:latin typeface="Arial"/>
                <a:ea typeface="Arial"/>
                <a:cs typeface="Arial"/>
                <a:sym typeface="Arial"/>
              </a:rPr>
              <a:t>What is the job of the data scientist</a:t>
            </a:r>
            <a:endParaRPr b="0" i="0" sz="12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222222"/>
                </a:solidFill>
                <a:highlight>
                  <a:srgbClr val="FFFFFF"/>
                </a:highlight>
                <a:latin typeface="Arial"/>
                <a:ea typeface="Arial"/>
                <a:cs typeface="Arial"/>
                <a:sym typeface="Arial"/>
              </a:rPr>
              <a:t>You could talk about your experience</a:t>
            </a:r>
            <a:endParaRPr b="0" i="0" sz="1200" u="none" cap="none" strike="noStrike">
              <a:solidFill>
                <a:srgbClr val="222222"/>
              </a:solidFill>
              <a:highlight>
                <a:srgbClr val="FFFFFF"/>
              </a:highlight>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3c3cd4d8af_4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c3cd4d8af_4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c3cd4d8af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c3cd4d8af_4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c3cd4d8af_4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c3cd4d8af_4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c3cd4d8af_4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c3cd4d8af_4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c3cd4d8af_4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c3cd4d8af_4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c3cd4d8af_4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3c3cd4d8af_4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c3cd4d8af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c3cd4d8af_4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3c3cd4d8af_4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c3cd4d8af_4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3c3cd4d8af_4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3c3cd4d8af_4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c3cd4d8af_4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3c3cd4d8af_4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3c3cd4d8af_4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c3cd4d8af_4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3c3cd4d8af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c3cd4d8af_4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c3cd4d8af_4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3c3cd4d8af_4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3c3cd4d8af_4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c3cd4d8af_4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sng" cap="none" strike="noStrike">
                <a:solidFill>
                  <a:schemeClr val="hlink"/>
                </a:solidFill>
                <a:latin typeface="Arial"/>
                <a:ea typeface="Arial"/>
                <a:cs typeface="Arial"/>
                <a:sym typeface="Arial"/>
                <a:hlinkClick r:id="rId2"/>
              </a:rPr>
              <a:t>https://en.wikipedia.org/wiki/Georges_Perec</a:t>
            </a:r>
            <a:r>
              <a:rPr b="0" i="0" lang="en" sz="1100" u="none" cap="none" strike="noStrike">
                <a:solidFill>
                  <a:srgbClr val="000000"/>
                </a:solidFill>
                <a:latin typeface="Arial"/>
                <a:ea typeface="Arial"/>
                <a:cs typeface="Arial"/>
                <a:sym typeface="Arial"/>
              </a:rPr>
              <a:t> wrote without 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c3cd4d8af_4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3c3cd4d8af_4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3c3cd4d8af_4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3c3cd4d8af_4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3c3cd4d8af_4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c3cd4d8af_4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c3cd4d8af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3c3cd4d8af_4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c3cd4d8af_4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c3cd4d8af_4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3c3cd4d8af_4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c3cd4d8af_4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c3cd4d8af_4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3c3cd4d8af_4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3c3cd4d8af_4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3c3cd4d8af_4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3c3cd4d8af_4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3c3cd4d8af_4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c3cd4d8af_4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c3cd4d8af_4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c3cd4d8af_4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3c3cd4d8af_4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3c3cd4d8af_4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3c3cd4d8af_4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3c3cd4d8af_4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3c3cd4d8af_4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3c3cd4d8af_4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3c3cd4d8af_4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c3cd4d8af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c3cd4d8af_4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c3cd4d8af_4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3c3cd4d8af_4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3c3cd4d8af_4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3c3cd4d8af_4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c3cd4d8af_4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3c3cd4d8af_4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3c3cd4d8af_4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c3cd4d8af_4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c3cd4d8af_4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3c3cd4d8af_4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c3cd4d8af_4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3c3cd4d8af_4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c3cd4d8af_4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3c3cd4d8af_4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3c3cd4d8af_4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3c3cd4d8af_4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c3cd4d8af_4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3c3cd4d8af_4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c3cd4d8af_4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3c3cd4d8af_4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c3cd4d8af_4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3c3cd4d8af_4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3c3cd4d8af_4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c3cd4d8af_4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c3cd4d8af_4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c3cd4d8af_4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c3cd4d8af_4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3c3cd4d8af_4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c3cd4d8af_4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3c3cd4d8af_4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3c3cd4d8af_4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3c3cd4d8af_4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c3cd4d8af_4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c3cd4d8af_4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3c3cd4d8af_4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3c3cd4d8af_4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c3cd4d8af_4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3c3cd4d8af_4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3c3cd4d8af_4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3c3cd4d8af_4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3c3cd4d8af_4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3c3cd4d8af_4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c3cd4d8af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c3cd4d8af_4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c3cd4d8af_4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c3cd4d8af_4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c3cd4d8af_4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3c3cd4d8af_4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3c3cd4d8af_4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3c3cd4d8af_4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3c3cd4d8af_4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3c3cd4d8af_4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3c3cd4d8af_4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3c3cd4d8af_4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3c3cd4d8af_4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3c3cd4d8af_4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3c3cd4d8af_4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3c3cd4d8af_4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Big sigma = sum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Example of grades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3c3cd4d8af_4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3c3cd4d8af_4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c3cd4d8af_4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3c3cd4d8af_4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3c3cd4d8af_4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3c3cd4d8af_4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56" name="Google Shape;56;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57" name="Google Shape;57;p14"/>
          <p:cNvGrpSpPr/>
          <p:nvPr/>
        </p:nvGrpSpPr>
        <p:grpSpPr>
          <a:xfrm>
            <a:off x="1004144" y="1022025"/>
            <a:ext cx="7136669" cy="152400"/>
            <a:chOff x="1346429" y="1011300"/>
            <a:chExt cx="6452100" cy="152400"/>
          </a:xfrm>
        </p:grpSpPr>
        <p:cxnSp>
          <p:nvCxnSpPr>
            <p:cNvPr id="58" name="Google Shape;58;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59" name="Google Shape;59;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60" name="Google Shape;60;p14"/>
          <p:cNvGrpSpPr/>
          <p:nvPr/>
        </p:nvGrpSpPr>
        <p:grpSpPr>
          <a:xfrm>
            <a:off x="1004151" y="3969100"/>
            <a:ext cx="7136669" cy="152400"/>
            <a:chOff x="1346435" y="3969088"/>
            <a:chExt cx="6452100" cy="152400"/>
          </a:xfrm>
        </p:grpSpPr>
        <p:cxnSp>
          <p:nvCxnSpPr>
            <p:cNvPr id="61" name="Google Shape;61;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62" name="Google Shape;62;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63" name="Google Shape;63;p14"/>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9pPr>
          </a:lstStyle>
          <a:p/>
        </p:txBody>
      </p:sp>
      <p:sp>
        <p:nvSpPr>
          <p:cNvPr id="64" name="Google Shape;64;p14"/>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1pPr>
            <a:lvl2pPr lvl="1"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2pPr>
            <a:lvl3pPr lvl="2"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3pPr>
            <a:lvl4pPr lvl="3"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4pPr>
            <a:lvl5pPr lvl="4"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5pPr>
            <a:lvl6pPr lvl="5"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6pPr>
            <a:lvl7pPr lvl="6"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7pPr>
            <a:lvl8pPr lvl="7"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8pPr>
            <a:lvl9pPr lvl="8"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9pPr>
          </a:lstStyle>
          <a:p/>
        </p:txBody>
      </p:sp>
      <p:sp>
        <p:nvSpPr>
          <p:cNvPr id="65" name="Google Shape;6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6" name="Shape 66"/>
        <p:cNvGrpSpPr/>
        <p:nvPr/>
      </p:nvGrpSpPr>
      <p:grpSpPr>
        <a:xfrm>
          <a:off x="0" y="0"/>
          <a:ext cx="0" cy="0"/>
          <a:chOff x="0" y="0"/>
          <a:chExt cx="0" cy="0"/>
        </a:xfrm>
      </p:grpSpPr>
      <p:sp>
        <p:nvSpPr>
          <p:cNvPr id="67" name="Google Shape;67;p15"/>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69" name="Google Shape;69;p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9pPr>
          </a:lstStyle>
          <a:p/>
        </p:txBody>
      </p:sp>
      <p:sp>
        <p:nvSpPr>
          <p:cNvPr id="73" name="Google Shape;7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6" name="Shape 76"/>
        <p:cNvGrpSpPr/>
        <p:nvPr/>
      </p:nvGrpSpPr>
      <p:grpSpPr>
        <a:xfrm>
          <a:off x="0" y="0"/>
          <a:ext cx="0" cy="0"/>
          <a:chOff x="0" y="0"/>
          <a:chExt cx="0" cy="0"/>
        </a:xfrm>
      </p:grpSpPr>
      <p:sp>
        <p:nvSpPr>
          <p:cNvPr id="77" name="Google Shape;77;p18"/>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8"/>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9" name="Google Shape;7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82" name="Google Shape;82;p19"/>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04800" lvl="1" marL="914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9pPr>
          </a:lstStyle>
          <a:p/>
        </p:txBody>
      </p:sp>
      <p:sp>
        <p:nvSpPr>
          <p:cNvPr id="83" name="Google Shape;83;p19"/>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04800" lvl="1" marL="914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9pPr>
          </a:lstStyle>
          <a:p/>
        </p:txBody>
      </p:sp>
      <p:sp>
        <p:nvSpPr>
          <p:cNvPr id="84" name="Google Shape;8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87" name="Google Shape;8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8" name="Shape 88"/>
        <p:cNvGrpSpPr/>
        <p:nvPr/>
      </p:nvGrpSpPr>
      <p:grpSpPr>
        <a:xfrm>
          <a:off x="0" y="0"/>
          <a:ext cx="0" cy="0"/>
          <a:chOff x="0" y="0"/>
          <a:chExt cx="0" cy="0"/>
        </a:xfrm>
      </p:grpSpPr>
      <p:sp>
        <p:nvSpPr>
          <p:cNvPr id="89" name="Google Shape;8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9pPr>
          </a:lstStyle>
          <a:p/>
        </p:txBody>
      </p:sp>
      <p:sp>
        <p:nvSpPr>
          <p:cNvPr id="90" name="Google Shape;9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1pPr>
            <a:lvl2pPr indent="-304800" lvl="1" marL="914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9pPr>
          </a:lstStyle>
          <a:p/>
        </p:txBody>
      </p:sp>
      <p:sp>
        <p:nvSpPr>
          <p:cNvPr id="91" name="Google Shape;9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2"/>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5" name="Google Shape;95;p22"/>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9pPr>
          </a:lstStyle>
          <a:p/>
        </p:txBody>
      </p:sp>
      <p:sp>
        <p:nvSpPr>
          <p:cNvPr id="96" name="Google Shape;96;p22"/>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1pPr>
            <a:lvl2pPr lvl="1"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2pPr>
            <a:lvl3pPr lvl="2"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3pPr>
            <a:lvl4pPr lvl="3"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4pPr>
            <a:lvl5pPr lvl="4"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5pPr>
            <a:lvl6pPr lvl="5"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6pPr>
            <a:lvl7pPr lvl="6"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7pPr>
            <a:lvl8pPr lvl="7"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8pPr>
            <a:lvl9pPr lvl="8"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9pPr>
          </a:lstStyle>
          <a:p/>
        </p:txBody>
      </p:sp>
      <p:sp>
        <p:nvSpPr>
          <p:cNvPr id="97" name="Google Shape;97;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Open Sans"/>
              <a:buChar char="●"/>
              <a:defRPr b="0" i="0" sz="1800" u="none" cap="none" strike="noStrike">
                <a:solidFill>
                  <a:schemeClr val="lt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9pPr>
          </a:lstStyle>
          <a:p/>
        </p:txBody>
      </p:sp>
      <p:sp>
        <p:nvSpPr>
          <p:cNvPr id="98" name="Google Shape;9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sp>
        <p:nvSpPr>
          <p:cNvPr id="100" name="Google Shape;100;p23"/>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400"/>
              <a:buFont typeface="PT Sans Narrow"/>
              <a:buNone/>
              <a:defRPr b="0" i="0" sz="2400" u="none" cap="none" strike="noStrike">
                <a:solidFill>
                  <a:schemeClr val="dk2"/>
                </a:solidFill>
                <a:latin typeface="PT Sans Narrow"/>
                <a:ea typeface="PT Sans Narrow"/>
                <a:cs typeface="PT Sans Narrow"/>
                <a:sym typeface="PT Sans Narrow"/>
              </a:defRPr>
            </a:lvl1pPr>
          </a:lstStyle>
          <a:p/>
        </p:txBody>
      </p:sp>
      <p:sp>
        <p:nvSpPr>
          <p:cNvPr id="101" name="Google Shape;10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2" name="Shape 102"/>
        <p:cNvGrpSpPr/>
        <p:nvPr/>
      </p:nvGrpSpPr>
      <p:grpSpPr>
        <a:xfrm>
          <a:off x="0" y="0"/>
          <a:ext cx="0" cy="0"/>
          <a:chOff x="0" y="0"/>
          <a:chExt cx="0" cy="0"/>
        </a:xfrm>
      </p:grpSpPr>
      <p:sp>
        <p:nvSpPr>
          <p:cNvPr id="103" name="Google Shape;103;p24"/>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4"/>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9pPr>
          </a:lstStyle>
          <a:p>
            <a:r>
              <a:t>xx%</a:t>
            </a:r>
          </a:p>
        </p:txBody>
      </p:sp>
      <p:sp>
        <p:nvSpPr>
          <p:cNvPr id="105" name="Google Shape;105;p24"/>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ctr">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106" name="Google Shape;10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52" name="Google Shape;52;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56.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25.jpg"/><Relationship Id="rId4" Type="http://schemas.openxmlformats.org/officeDocument/2006/relationships/image" Target="../media/image31.jpg"/><Relationship Id="rId5" Type="http://schemas.openxmlformats.org/officeDocument/2006/relationships/image" Target="../media/image3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xkcd.com/35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hyperlink" Target="https://github.com/fparisi/STEM-2019"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4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5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4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4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 Id="rId3" Type="http://schemas.openxmlformats.org/officeDocument/2006/relationships/image" Target="../media/image4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 Id="rId3" Type="http://schemas.openxmlformats.org/officeDocument/2006/relationships/image" Target="../media/image3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 Id="rId3" Type="http://schemas.openxmlformats.org/officeDocument/2006/relationships/image" Target="../media/image51.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docs.python.org/3/" TargetMode="External"/><Relationship Id="rId4" Type="http://schemas.openxmlformats.org/officeDocument/2006/relationships/hyperlink" Target="https://stackoverflow.com" TargetMode="External"/><Relationship Id="rId5"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5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 Id="rId3" Type="http://schemas.openxmlformats.org/officeDocument/2006/relationships/image" Target="../media/image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 Id="rId3" Type="http://schemas.openxmlformats.org/officeDocument/2006/relationships/image" Target="../media/image4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python.org/downloads/" TargetMode="External"/><Relationship Id="rId4" Type="http://schemas.openxmlformats.org/officeDocument/2006/relationships/hyperlink" Target="https://www.anaconda.com/distribution/#download-section" TargetMode="External"/><Relationship Id="rId5" Type="http://schemas.openxmlformats.org/officeDocument/2006/relationships/hyperlink" Target="https://www.sublimetext.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docs.python.org/3/library/tex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openstax.org/details/books/introductory-statisti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stem2019workspace.slack.com/" TargetMode="External"/><Relationship Id="rId4" Type="http://schemas.openxmlformats.org/officeDocument/2006/relationships/hyperlink" Target="http://bit.ly/stem2019slack" TargetMode="External"/><Relationship Id="rId5" Type="http://schemas.openxmlformats.org/officeDocument/2006/relationships/hyperlink" Target="http://bit.ly/stem2019slid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hyperlink" Target="http://www.abcrnews.com/demand-for-certified-data-scientists-is-far-greater-than-the-suppl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www.visualcapitalist.com/wp-content/uploads/2019/04/data-generated-each-day-wide.html" TargetMode="Externa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www.socialmediatoday.com/news/how-much-data-is-generated-every-minute-infographic-1/525692/" TargetMode="Externa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hyperlink" Target="http://www.business2community.com/b2b-marketing/data-key-b2b-marketing-lead-generation-01286713#LQ5MR55j7osPizHU.9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1" Type="http://schemas.openxmlformats.org/officeDocument/2006/relationships/hyperlink" Target="https://drive.google.com/file/d/0Bzf_STNcTtRmZF9ldmdWRzcxdFk/view" TargetMode="External"/><Relationship Id="rId10" Type="http://schemas.openxmlformats.org/officeDocument/2006/relationships/hyperlink" Target="https://drive.google.com/file/d/0Bzf_STNcTtRmZF9ldmdWRzcxdFk/view" TargetMode="External"/><Relationship Id="rId13" Type="http://schemas.openxmlformats.org/officeDocument/2006/relationships/hyperlink" Target="https://www.flickr.com/photos/nyhf/sets/72157683204769971/page1" TargetMode="External"/><Relationship Id="rId12" Type="http://schemas.openxmlformats.org/officeDocument/2006/relationships/hyperlink" Target="https://drive.google.com/file/d/0Bzf_STNcTtRmZF9ldmdWRzcxdFk/view" TargetMode="External"/><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hyperlink" Target="https://platform.bop.nyc/expeditions/data" TargetMode="External"/><Relationship Id="rId4" Type="http://schemas.openxmlformats.org/officeDocument/2006/relationships/hyperlink" Target="https://platform.bop.nyc/expeditions/data" TargetMode="External"/><Relationship Id="rId9" Type="http://schemas.openxmlformats.org/officeDocument/2006/relationships/hyperlink" Target="https://drive.google.com/file/d/0Bzf_STNcTtRmZF9ldmdWRzcxdFk/view" TargetMode="External"/><Relationship Id="rId5" Type="http://schemas.openxmlformats.org/officeDocument/2006/relationships/hyperlink" Target="https://github.com/BillionOysterProject/docs/wiki/Data-How-To-Guide" TargetMode="External"/><Relationship Id="rId6" Type="http://schemas.openxmlformats.org/officeDocument/2006/relationships/hyperlink" Target="https://github.com/BillionOysterProject/docs/wiki/Data-How-To-Guide" TargetMode="External"/><Relationship Id="rId7" Type="http://schemas.openxmlformats.org/officeDocument/2006/relationships/hyperlink" Target="https://github.com/BillionOysterProject/docs/wiki/Digital-Platform-User-Guide-Table-of-Contents" TargetMode="External"/><Relationship Id="rId8" Type="http://schemas.openxmlformats.org/officeDocument/2006/relationships/hyperlink" Target="http://bit.ly/STEM-2019-Sample_Data"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hyperlink" Target="https://platform.bop.nyc/expeditions/data" TargetMode="External"/><Relationship Id="rId4" Type="http://schemas.openxmlformats.org/officeDocument/2006/relationships/image" Target="../media/image21.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hyperlink" Target="https://openstax.org/details/books/introductory-statistic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docs.python.org/3/tutorial/datastructures.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hyperlink" Target="https://docs.python.org/3.6/library/math.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www.webopedia.com" TargetMode="External"/><Relationship Id="rId4" Type="http://schemas.openxmlformats.org/officeDocument/2006/relationships/image" Target="../media/image7.png"/><Relationship Id="rId5"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hyperlink" Target="https://openstax.org/details/books/introductory-statistic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3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20.gif"/><Relationship Id="rId4" Type="http://schemas.openxmlformats.org/officeDocument/2006/relationships/image" Target="../media/image36.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26.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0" name="Shape 110"/>
        <p:cNvGrpSpPr/>
        <p:nvPr/>
      </p:nvGrpSpPr>
      <p:grpSpPr>
        <a:xfrm>
          <a:off x="0" y="0"/>
          <a:ext cx="0" cy="0"/>
          <a:chOff x="0" y="0"/>
          <a:chExt cx="0" cy="0"/>
        </a:xfrm>
      </p:grpSpPr>
      <p:sp>
        <p:nvSpPr>
          <p:cNvPr id="111" name="Google Shape;111;p25"/>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p:txBody>
      </p:sp>
      <p:sp>
        <p:nvSpPr>
          <p:cNvPr id="112" name="Google Shape;112;p25"/>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STEM </a:t>
            </a:r>
            <a:r>
              <a:rPr lang="en"/>
              <a:t>INSTITUTE </a:t>
            </a:r>
            <a:r>
              <a:rPr b="0" i="0" lang="en" sz="2400" u="none" cap="none" strike="noStrike">
                <a:solidFill>
                  <a:schemeClr val="dk2"/>
                </a:solidFill>
                <a:latin typeface="Open Sans"/>
                <a:ea typeface="Open Sans"/>
                <a:cs typeface="Open Sans"/>
                <a:sym typeface="Open Sans"/>
              </a:rPr>
              <a:t>201</a:t>
            </a:r>
            <a:r>
              <a:rPr lang="en"/>
              <a:t>9</a:t>
            </a:r>
            <a:endParaRPr b="0" i="0" sz="2400" u="none" cap="none" strike="noStrike">
              <a:solidFill>
                <a:srgbClr val="000000"/>
              </a:solidFill>
              <a:latin typeface="Open Sans"/>
              <a:ea typeface="Open Sans"/>
              <a:cs typeface="Open Sans"/>
              <a:sym typeface="Open Sans"/>
            </a:endParaRPr>
          </a:p>
        </p:txBody>
      </p:sp>
      <p:sp>
        <p:nvSpPr>
          <p:cNvPr id="113" name="Google Shape;113;p25"/>
          <p:cNvSpPr txBox="1"/>
          <p:nvPr>
            <p:ph idx="1" type="subTitle"/>
          </p:nvPr>
        </p:nvSpPr>
        <p:spPr>
          <a:xfrm>
            <a:off x="2103300" y="4142575"/>
            <a:ext cx="49383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Dr. Parisi and Dr. Scharff</a:t>
            </a:r>
            <a:endParaRPr b="0" i="0" sz="2400" u="none" cap="none" strike="noStrike">
              <a:solidFill>
                <a:schemeClr val="dk2"/>
              </a:solidFill>
              <a:latin typeface="Open Sans"/>
              <a:ea typeface="Open Sans"/>
              <a:cs typeface="Open Sans"/>
              <a:sym typeface="Open Sans"/>
            </a:endParaRPr>
          </a:p>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Pace University</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nvSpPr>
        <p:spPr>
          <a:xfrm>
            <a:off x="0" y="185600"/>
            <a:ext cx="3221400" cy="60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None/>
            </a:pPr>
            <a:r>
              <a:rPr b="1" lang="en" sz="1800">
                <a:solidFill>
                  <a:srgbClr val="0000FF"/>
                </a:solidFill>
              </a:rPr>
              <a:t>TIOBE Index for May 2019</a:t>
            </a:r>
            <a:endParaRPr b="1" sz="1800">
              <a:solidFill>
                <a:srgbClr val="0000FF"/>
              </a:solidFill>
            </a:endParaRPr>
          </a:p>
        </p:txBody>
      </p:sp>
      <p:pic>
        <p:nvPicPr>
          <p:cNvPr id="180" name="Google Shape;180;p34"/>
          <p:cNvPicPr preferRelativeResize="0"/>
          <p:nvPr/>
        </p:nvPicPr>
        <p:blipFill>
          <a:blip r:embed="rId3">
            <a:alphaModFix/>
          </a:blip>
          <a:stretch>
            <a:fillRect/>
          </a:stretch>
        </p:blipFill>
        <p:spPr>
          <a:xfrm>
            <a:off x="192175" y="735800"/>
            <a:ext cx="8648700" cy="38862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24"/>
          <p:cNvSpPr txBox="1"/>
          <p:nvPr>
            <p:ph type="title"/>
          </p:nvPr>
        </p:nvSpPr>
        <p:spPr>
          <a:xfrm>
            <a:off x="311700" y="2926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Measures of Central Tendency with Python</a:t>
            </a:r>
            <a:endParaRPr b="1" i="0" sz="3600" u="none" cap="none" strike="noStrike">
              <a:solidFill>
                <a:schemeClr val="accent1"/>
              </a:solidFill>
              <a:latin typeface="PT Sans Narrow"/>
              <a:ea typeface="PT Sans Narrow"/>
              <a:cs typeface="PT Sans Narrow"/>
              <a:sym typeface="PT Sans Narrow"/>
            </a:endParaRPr>
          </a:p>
        </p:txBody>
      </p:sp>
      <p:sp>
        <p:nvSpPr>
          <p:cNvPr id="751" name="Google Shape;751;p124"/>
          <p:cNvSpPr txBox="1"/>
          <p:nvPr>
            <p:ph idx="1" type="body"/>
          </p:nvPr>
        </p:nvSpPr>
        <p:spPr>
          <a:xfrm>
            <a:off x="311700" y="1113925"/>
            <a:ext cx="8520600" cy="372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600" u="none" cap="none" strike="noStrike">
                <a:solidFill>
                  <a:srgbClr val="76A5AF"/>
                </a:solidFill>
                <a:latin typeface="Open Sans"/>
                <a:ea typeface="Open Sans"/>
                <a:cs typeface="Open Sans"/>
                <a:sym typeface="Open Sans"/>
              </a:rPr>
              <a:t># weighted mean</a:t>
            </a:r>
            <a:endParaRPr b="0" i="0" sz="1600" u="none" cap="none" strike="noStrike">
              <a:solidFill>
                <a:srgbClr val="76A5A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600" u="none" cap="none" strike="noStrike">
                <a:solidFill>
                  <a:srgbClr val="0000FF"/>
                </a:solidFill>
                <a:latin typeface="Verdana"/>
                <a:ea typeface="Verdana"/>
                <a:cs typeface="Verdana"/>
                <a:sym typeface="Verdana"/>
              </a:rPr>
              <a:t>np.average(x, weights=[0.0625, .0625,0.1,0.0025,0.0625,0.1225,0.025,                              0.0625,0.0625,0.0625,0.0625,0.0625,0.0625,0.0625,0.0625,0.0625])</a:t>
            </a:r>
            <a:endParaRPr b="0" i="0" sz="16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np.median(x) </a:t>
            </a: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stats.median(x) </a:t>
            </a:r>
            <a:br>
              <a:rPr b="0" i="0" lang="en" sz="1600" u="none" cap="none" strike="noStrike">
                <a:solidFill>
                  <a:srgbClr val="0000FF"/>
                </a:solidFill>
                <a:latin typeface="Verdana"/>
                <a:ea typeface="Verdana"/>
                <a:cs typeface="Verdana"/>
                <a:sym typeface="Verdana"/>
              </a:rPr>
            </a:b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np.mode(x) </a:t>
            </a:r>
            <a:r>
              <a:rPr b="0" i="0" lang="en" sz="1600" u="none" cap="none" strike="noStrike">
                <a:solidFill>
                  <a:schemeClr val="dk2"/>
                </a:solidFill>
                <a:latin typeface="Open Sans"/>
                <a:ea typeface="Open Sans"/>
                <a:cs typeface="Open Sans"/>
                <a:sym typeface="Open Sans"/>
              </a:rPr>
              <a:t> </a:t>
            </a:r>
            <a:r>
              <a:rPr b="0" i="0" lang="en" sz="1600" u="none" cap="none" strike="noStrike">
                <a:solidFill>
                  <a:srgbClr val="FF0000"/>
                </a:solidFill>
                <a:latin typeface="Open Sans"/>
                <a:ea typeface="Open Sans"/>
                <a:cs typeface="Open Sans"/>
                <a:sym typeface="Open Sans"/>
              </a:rPr>
              <a:t>## Error! Numpy does not have a mode method</a:t>
            </a:r>
            <a:br>
              <a:rPr b="0" i="0" lang="en" sz="1600" u="none" cap="none" strike="noStrike">
                <a:solidFill>
                  <a:srgbClr val="FF0000"/>
                </a:solidFill>
                <a:latin typeface="Open Sans"/>
                <a:ea typeface="Open Sans"/>
                <a:cs typeface="Open Sans"/>
                <a:sym typeface="Open Sans"/>
              </a:rPr>
            </a:br>
            <a:r>
              <a:rPr b="0" i="0" lang="en" sz="1600" u="none" cap="none" strike="noStrike">
                <a:solidFill>
                  <a:srgbClr val="0000FF"/>
                </a:solidFill>
                <a:latin typeface="Verdana"/>
                <a:ea typeface="Verdana"/>
                <a:cs typeface="Verdana"/>
                <a:sym typeface="Verdana"/>
              </a:rPr>
              <a:t>stats.mode(x)</a:t>
            </a:r>
            <a:br>
              <a:rPr b="0" i="0" lang="en" sz="1600" u="none" cap="none" strike="noStrike">
                <a:solidFill>
                  <a:srgbClr val="0000FF"/>
                </a:solidFill>
                <a:latin typeface="Verdana"/>
                <a:ea typeface="Verdana"/>
                <a:cs typeface="Verdana"/>
                <a:sym typeface="Verdana"/>
              </a:rPr>
            </a:b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1600"/>
              </a:spcBef>
              <a:spcAft>
                <a:spcPts val="0"/>
              </a:spcAft>
              <a:buClr>
                <a:schemeClr val="dk2"/>
              </a:buClr>
              <a:buSzPts val="1800"/>
              <a:buFont typeface="Open Sans"/>
              <a:buNone/>
            </a:pPr>
            <a:r>
              <a:rPr b="0" i="0" lang="en" sz="1600" u="none" cap="none" strike="noStrike">
                <a:solidFill>
                  <a:schemeClr val="dk2"/>
                </a:solidFill>
                <a:latin typeface="Open Sans"/>
                <a:ea typeface="Open Sans"/>
                <a:cs typeface="Open Sans"/>
                <a:sym typeface="Open Sans"/>
              </a:rPr>
              <a:t>You can format your output using print() and %</a:t>
            </a:r>
            <a:endParaRPr b="0" i="0" sz="1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600" u="none" cap="none" strike="noStrike">
                <a:solidFill>
                  <a:srgbClr val="0000FF"/>
                </a:solidFill>
                <a:latin typeface="Verdana"/>
                <a:ea typeface="Verdana"/>
                <a:cs typeface="Verdana"/>
                <a:sym typeface="Verdana"/>
              </a:rPr>
              <a:t>print(‘%.4f’ % np.mean(x)) # only 4 decimals for the mean</a:t>
            </a:r>
            <a:endParaRPr b="0" i="0" sz="16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5"/>
          <p:cNvSpPr txBox="1"/>
          <p:nvPr>
            <p:ph type="title"/>
          </p:nvPr>
        </p:nvSpPr>
        <p:spPr>
          <a:xfrm>
            <a:off x="311700" y="1402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Measures of Central Tendency with Python</a:t>
            </a:r>
            <a:endParaRPr b="1" i="0" sz="3600" u="none" cap="none" strike="noStrike">
              <a:solidFill>
                <a:schemeClr val="accent1"/>
              </a:solidFill>
              <a:latin typeface="PT Sans Narrow"/>
              <a:ea typeface="PT Sans Narrow"/>
              <a:cs typeface="PT Sans Narrow"/>
              <a:sym typeface="PT Sans Narrow"/>
            </a:endParaRPr>
          </a:p>
        </p:txBody>
      </p:sp>
      <p:sp>
        <p:nvSpPr>
          <p:cNvPr id="757" name="Google Shape;757;p125"/>
          <p:cNvSpPr txBox="1"/>
          <p:nvPr>
            <p:ph idx="1" type="body"/>
          </p:nvPr>
        </p:nvSpPr>
        <p:spPr>
          <a:xfrm>
            <a:off x="311700" y="847625"/>
            <a:ext cx="8520600" cy="396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rPr b="0" i="0" lang="en" sz="1600" u="none" cap="none" strike="noStrike">
                <a:solidFill>
                  <a:srgbClr val="0000FF"/>
                </a:solidFill>
                <a:latin typeface="Verdana"/>
                <a:ea typeface="Verdana"/>
                <a:cs typeface="Verdana"/>
                <a:sym typeface="Verdana"/>
              </a:rPr>
              <a:t>np.set_printoptions(precision=4) # set precision for array output</a:t>
            </a:r>
            <a:br>
              <a:rPr b="0" i="0" lang="en" sz="1600" u="none" cap="none" strike="noStrike">
                <a:solidFill>
                  <a:srgbClr val="0000FF"/>
                </a:solidFill>
                <a:latin typeface="Verdana"/>
                <a:ea typeface="Verdana"/>
                <a:cs typeface="Verdana"/>
                <a:sym typeface="Verdana"/>
              </a:rPr>
            </a:br>
            <a:br>
              <a:rPr b="0" i="0" lang="en" sz="1600" u="none" cap="none" strike="noStrike">
                <a:solidFill>
                  <a:srgbClr val="0000FF"/>
                </a:solidFill>
                <a:latin typeface="Verdana"/>
                <a:ea typeface="Verdana"/>
                <a:cs typeface="Verdana"/>
                <a:sym typeface="Verdana"/>
              </a:rPr>
            </a:br>
            <a:r>
              <a:rPr b="0" i="0" lang="en" sz="1600" u="none" cap="none" strike="noStrike">
                <a:solidFill>
                  <a:srgbClr val="76A5AF"/>
                </a:solidFill>
                <a:latin typeface="Verdana"/>
                <a:ea typeface="Verdana"/>
                <a:cs typeface="Verdana"/>
                <a:sym typeface="Verdana"/>
              </a:rPr>
              <a:t># create a two dimensional array</a:t>
            </a:r>
            <a:br>
              <a:rPr b="0" i="0" lang="en" sz="1600" u="none" cap="none" strike="noStrike">
                <a:solidFill>
                  <a:srgbClr val="76A5AF"/>
                </a:solidFill>
                <a:latin typeface="Verdana"/>
                <a:ea typeface="Verdana"/>
                <a:cs typeface="Verdana"/>
                <a:sym typeface="Verdana"/>
              </a:rPr>
            </a:br>
            <a:r>
              <a:rPr b="0" i="0" lang="en" sz="1600" u="none" cap="none" strike="noStrike">
                <a:solidFill>
                  <a:srgbClr val="76A5AF"/>
                </a:solidFill>
                <a:latin typeface="Verdana"/>
                <a:ea typeface="Verdana"/>
                <a:cs typeface="Verdana"/>
                <a:sym typeface="Verdana"/>
              </a:rPr>
              <a:t># summary stats for the entire array</a:t>
            </a: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x2 = np.array([[1, 2, 3, 4, 6], [7, 8, 10, 9, 12]])</a:t>
            </a: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print(np.mean(x2), np.median(x2), '%.4f' % np.std(x2, ddof=1), sep='\t') </a:t>
            </a:r>
            <a:br>
              <a:rPr b="0" i="0" lang="en" sz="1600" u="none" cap="none" strike="noStrike">
                <a:solidFill>
                  <a:srgbClr val="0000FF"/>
                </a:solidFill>
                <a:latin typeface="Verdana"/>
                <a:ea typeface="Verdana"/>
                <a:cs typeface="Verdana"/>
                <a:sym typeface="Verdana"/>
              </a:rPr>
            </a:br>
            <a:br>
              <a:rPr b="0" i="0" lang="en" sz="1600" u="none" cap="none" strike="noStrike">
                <a:solidFill>
                  <a:srgbClr val="0000FF"/>
                </a:solidFill>
                <a:latin typeface="Verdana"/>
                <a:ea typeface="Verdana"/>
                <a:cs typeface="Verdana"/>
                <a:sym typeface="Verdana"/>
              </a:rPr>
            </a:br>
            <a:r>
              <a:rPr b="0" i="0" lang="en" sz="1600" u="none" cap="none" strike="noStrike">
                <a:solidFill>
                  <a:srgbClr val="76A5AF"/>
                </a:solidFill>
                <a:latin typeface="Verdana"/>
                <a:ea typeface="Verdana"/>
                <a:cs typeface="Verdana"/>
                <a:sym typeface="Verdana"/>
              </a:rPr>
              <a:t># summary stats column wise</a:t>
            </a:r>
            <a:br>
              <a:rPr b="0" i="0" lang="en" sz="1600" u="none" cap="none" strike="noStrike">
                <a:solidFill>
                  <a:srgbClr val="76A5A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print(np.mean(x2, </a:t>
            </a:r>
            <a:r>
              <a:rPr b="1" i="0" lang="en" sz="1600" u="none" cap="none" strike="noStrike">
                <a:solidFill>
                  <a:srgbClr val="0000FF"/>
                </a:solidFill>
                <a:latin typeface="Verdana"/>
                <a:ea typeface="Verdana"/>
                <a:cs typeface="Verdana"/>
                <a:sym typeface="Verdana"/>
              </a:rPr>
              <a:t>axis=0</a:t>
            </a:r>
            <a:r>
              <a:rPr b="0" i="0" lang="en" sz="1600" u="none" cap="none" strike="noStrike">
                <a:solidFill>
                  <a:srgbClr val="0000FF"/>
                </a:solidFill>
                <a:latin typeface="Verdana"/>
                <a:ea typeface="Verdana"/>
                <a:cs typeface="Verdana"/>
                <a:sym typeface="Verdana"/>
              </a:rPr>
              <a:t>), np.median(x2, </a:t>
            </a:r>
            <a:r>
              <a:rPr b="1" i="0" lang="en" sz="1600" u="none" cap="none" strike="noStrike">
                <a:solidFill>
                  <a:srgbClr val="0000FF"/>
                </a:solidFill>
                <a:latin typeface="Verdana"/>
                <a:ea typeface="Verdana"/>
                <a:cs typeface="Verdana"/>
                <a:sym typeface="Verdana"/>
              </a:rPr>
              <a:t>axis=0</a:t>
            </a:r>
            <a:r>
              <a:rPr b="0" i="0" lang="en" sz="1600" u="none" cap="none" strike="noStrike">
                <a:solidFill>
                  <a:srgbClr val="0000FF"/>
                </a:solidFill>
                <a:latin typeface="Verdana"/>
                <a:ea typeface="Verdana"/>
                <a:cs typeface="Verdana"/>
                <a:sym typeface="Verdana"/>
              </a:rPr>
              <a:t>), np.std(x2, ddof=1, </a:t>
            </a:r>
            <a:r>
              <a:rPr b="1" i="0" lang="en" sz="1600" u="none" cap="none" strike="noStrike">
                <a:solidFill>
                  <a:srgbClr val="0000FF"/>
                </a:solidFill>
                <a:latin typeface="Verdana"/>
                <a:ea typeface="Verdana"/>
                <a:cs typeface="Verdana"/>
                <a:sym typeface="Verdana"/>
              </a:rPr>
              <a:t>axis=0</a:t>
            </a:r>
            <a:r>
              <a:rPr b="0" i="0" lang="en" sz="1600" u="none" cap="none" strike="noStrike">
                <a:solidFill>
                  <a:srgbClr val="0000FF"/>
                </a:solidFill>
                <a:latin typeface="Verdana"/>
                <a:ea typeface="Verdana"/>
                <a:cs typeface="Verdana"/>
                <a:sym typeface="Verdana"/>
              </a:rPr>
              <a:t>), sep='\t')</a:t>
            </a:r>
            <a:br>
              <a:rPr b="0" i="0" lang="en" sz="1600" u="none" cap="none" strike="noStrike">
                <a:solidFill>
                  <a:srgbClr val="0000FF"/>
                </a:solidFill>
                <a:latin typeface="Verdana"/>
                <a:ea typeface="Verdana"/>
                <a:cs typeface="Verdana"/>
                <a:sym typeface="Verdana"/>
              </a:rPr>
            </a:br>
            <a:br>
              <a:rPr b="0" i="0" lang="en" sz="1600" u="none" cap="none" strike="noStrike">
                <a:solidFill>
                  <a:schemeClr val="dk2"/>
                </a:solidFill>
                <a:latin typeface="Open Sans"/>
                <a:ea typeface="Open Sans"/>
                <a:cs typeface="Open Sans"/>
                <a:sym typeface="Open Sans"/>
              </a:rPr>
            </a:br>
            <a:r>
              <a:rPr b="0" i="0" lang="en" sz="1600" u="none" cap="none" strike="noStrike">
                <a:solidFill>
                  <a:srgbClr val="76A5AF"/>
                </a:solidFill>
                <a:latin typeface="Verdana"/>
                <a:ea typeface="Verdana"/>
                <a:cs typeface="Verdana"/>
                <a:sym typeface="Verdana"/>
              </a:rPr>
              <a:t># row wise -- print formatting retained</a:t>
            </a:r>
            <a:br>
              <a:rPr b="0" i="0" lang="en" sz="1600" u="none" cap="none" strike="noStrike">
                <a:solidFill>
                  <a:srgbClr val="76A5A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print(np.mean(x2, </a:t>
            </a:r>
            <a:r>
              <a:rPr b="1" i="0" lang="en" sz="1600" u="none" cap="none" strike="noStrike">
                <a:solidFill>
                  <a:srgbClr val="0000FF"/>
                </a:solidFill>
                <a:latin typeface="Verdana"/>
                <a:ea typeface="Verdana"/>
                <a:cs typeface="Verdana"/>
                <a:sym typeface="Verdana"/>
              </a:rPr>
              <a:t>axis=1</a:t>
            </a:r>
            <a:r>
              <a:rPr b="0" i="0" lang="en" sz="1600" u="none" cap="none" strike="noStrike">
                <a:solidFill>
                  <a:srgbClr val="0000FF"/>
                </a:solidFill>
                <a:latin typeface="Verdana"/>
                <a:ea typeface="Verdana"/>
                <a:cs typeface="Verdana"/>
                <a:sym typeface="Verdana"/>
              </a:rPr>
              <a:t>), np.median(x2, </a:t>
            </a:r>
            <a:r>
              <a:rPr b="1" i="0" lang="en" sz="1600" u="none" cap="none" strike="noStrike">
                <a:solidFill>
                  <a:srgbClr val="0000FF"/>
                </a:solidFill>
                <a:latin typeface="Verdana"/>
                <a:ea typeface="Verdana"/>
                <a:cs typeface="Verdana"/>
                <a:sym typeface="Verdana"/>
              </a:rPr>
              <a:t>axis=1</a:t>
            </a:r>
            <a:r>
              <a:rPr b="0" i="0" lang="en" sz="1600" u="none" cap="none" strike="noStrike">
                <a:solidFill>
                  <a:srgbClr val="0000FF"/>
                </a:solidFill>
                <a:latin typeface="Verdana"/>
                <a:ea typeface="Verdana"/>
                <a:cs typeface="Verdana"/>
                <a:sym typeface="Verdana"/>
              </a:rPr>
              <a:t>), np.std(x2, ddof=1, </a:t>
            </a:r>
            <a:r>
              <a:rPr b="1" i="0" lang="en" sz="1600" u="none" cap="none" strike="noStrike">
                <a:solidFill>
                  <a:srgbClr val="0000FF"/>
                </a:solidFill>
                <a:latin typeface="Verdana"/>
                <a:ea typeface="Verdana"/>
                <a:cs typeface="Verdana"/>
                <a:sym typeface="Verdana"/>
              </a:rPr>
              <a:t>axis=1</a:t>
            </a:r>
            <a:r>
              <a:rPr b="0" i="0" lang="en" sz="1600" u="none" cap="none" strike="noStrike">
                <a:solidFill>
                  <a:srgbClr val="0000FF"/>
                </a:solidFill>
                <a:latin typeface="Verdana"/>
                <a:ea typeface="Verdana"/>
                <a:cs typeface="Verdana"/>
                <a:sym typeface="Verdana"/>
              </a:rPr>
              <a:t>), sep='\t')</a:t>
            </a:r>
            <a:br>
              <a:rPr b="0" i="0" lang="en" sz="1600" u="none" cap="none" strike="noStrike">
                <a:solidFill>
                  <a:srgbClr val="0000FF"/>
                </a:solidFill>
                <a:latin typeface="Verdana"/>
                <a:ea typeface="Verdana"/>
                <a:cs typeface="Verdana"/>
                <a:sym typeface="Verdana"/>
              </a:rPr>
            </a:br>
            <a:endParaRPr b="0" i="0" sz="1600" u="none" cap="none" strike="noStrike">
              <a:solidFill>
                <a:schemeClr val="dk2"/>
              </a:solidFill>
              <a:latin typeface="Open Sans"/>
              <a:ea typeface="Open Sans"/>
              <a:cs typeface="Open Sans"/>
              <a:sym typeface="Open Sans"/>
            </a:endParaRPr>
          </a:p>
        </p:txBody>
      </p:sp>
      <p:graphicFrame>
        <p:nvGraphicFramePr>
          <p:cNvPr id="758" name="Google Shape;758;p125"/>
          <p:cNvGraphicFramePr/>
          <p:nvPr/>
        </p:nvGraphicFramePr>
        <p:xfrm>
          <a:off x="6306675" y="1263250"/>
          <a:ext cx="3000000" cy="3000000"/>
        </p:xfrm>
        <a:graphic>
          <a:graphicData uri="http://schemas.openxmlformats.org/drawingml/2006/table">
            <a:tbl>
              <a:tblPr>
                <a:noFill/>
                <a:tableStyleId>{92F91BC5-DC03-456B-890E-5981AC65C7AB}</a:tableStyleId>
              </a:tblPr>
              <a:tblGrid>
                <a:gridCol w="505125"/>
                <a:gridCol w="505125"/>
                <a:gridCol w="505125"/>
                <a:gridCol w="505125"/>
                <a:gridCol w="505125"/>
              </a:tblGrid>
              <a:tr h="473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tc>
              </a:tr>
              <a:tr h="473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r>
            </a:tbl>
          </a:graphicData>
        </a:graphic>
      </p:graphicFrame>
      <p:sp>
        <p:nvSpPr>
          <p:cNvPr id="759" name="Google Shape;759;p125"/>
          <p:cNvSpPr txBox="1"/>
          <p:nvPr/>
        </p:nvSpPr>
        <p:spPr>
          <a:xfrm>
            <a:off x="5742750" y="1464825"/>
            <a:ext cx="416100" cy="41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Exercise</a:t>
            </a:r>
            <a:endParaRPr b="1" i="0" sz="3600" u="none" cap="none" strike="noStrike">
              <a:solidFill>
                <a:schemeClr val="accent1"/>
              </a:solidFill>
              <a:latin typeface="PT Sans Narrow"/>
              <a:ea typeface="PT Sans Narrow"/>
              <a:cs typeface="PT Sans Narrow"/>
              <a:sym typeface="PT Sans Narrow"/>
            </a:endParaRPr>
          </a:p>
        </p:txBody>
      </p:sp>
      <p:sp>
        <p:nvSpPr>
          <p:cNvPr id="765" name="Google Shape;765;p1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br>
              <a:rPr b="0" i="0" lang="en" sz="1800" u="none" cap="none" strike="noStrike">
                <a:solidFill>
                  <a:schemeClr val="dk2"/>
                </a:solidFill>
                <a:latin typeface="Open Sans"/>
                <a:ea typeface="Open Sans"/>
                <a:cs typeface="Open Sans"/>
                <a:sym typeface="Open Sans"/>
              </a:rPr>
            </a:br>
            <a:endParaRPr b="0" i="0" sz="1800" u="none" cap="none" strike="noStrike">
              <a:solidFill>
                <a:schemeClr val="dk2"/>
              </a:solidFill>
              <a:latin typeface="Open Sans"/>
              <a:ea typeface="Open Sans"/>
              <a:cs typeface="Open Sans"/>
              <a:sym typeface="Open Sans"/>
            </a:endParaRPr>
          </a:p>
        </p:txBody>
      </p:sp>
      <p:sp>
        <p:nvSpPr>
          <p:cNvPr id="766" name="Google Shape;766;p126"/>
          <p:cNvSpPr/>
          <p:nvPr/>
        </p:nvSpPr>
        <p:spPr>
          <a:xfrm>
            <a:off x="650100" y="1304825"/>
            <a:ext cx="8107200" cy="349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50000"/>
              </a:lnSpc>
              <a:spcBef>
                <a:spcPts val="0"/>
              </a:spcBef>
              <a:spcAft>
                <a:spcPts val="0"/>
              </a:spcAft>
              <a:buClr>
                <a:schemeClr val="dk2"/>
              </a:buClr>
              <a:buSzPts val="2200"/>
              <a:buFont typeface="Open Sans"/>
              <a:buAutoNum type="arabicPeriod"/>
            </a:pPr>
            <a:r>
              <a:rPr b="0" i="0" lang="en" sz="2200" u="none" cap="none" strike="noStrike">
                <a:solidFill>
                  <a:schemeClr val="dk2"/>
                </a:solidFill>
                <a:latin typeface="Open Sans"/>
                <a:ea typeface="Open Sans"/>
                <a:cs typeface="Open Sans"/>
                <a:sym typeface="Open Sans"/>
              </a:rPr>
              <a:t>Create a one dimensional array (vector) with 10 elements</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50000"/>
              </a:lnSpc>
              <a:spcBef>
                <a:spcPts val="0"/>
              </a:spcBef>
              <a:spcAft>
                <a:spcPts val="0"/>
              </a:spcAft>
              <a:buClr>
                <a:schemeClr val="dk2"/>
              </a:buClr>
              <a:buSzPts val="2200"/>
              <a:buFont typeface="Open Sans"/>
              <a:buAutoNum type="arabicPeriod"/>
            </a:pPr>
            <a:r>
              <a:rPr b="0" i="0" lang="en" sz="2200" u="none" cap="none" strike="noStrike">
                <a:solidFill>
                  <a:schemeClr val="dk2"/>
                </a:solidFill>
                <a:latin typeface="Open Sans"/>
                <a:ea typeface="Open Sans"/>
                <a:cs typeface="Open Sans"/>
                <a:sym typeface="Open Sans"/>
              </a:rPr>
              <a:t>Create another vector of ten elements as weights -- make sure that the weights add up to 1.0</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50000"/>
              </a:lnSpc>
              <a:spcBef>
                <a:spcPts val="0"/>
              </a:spcBef>
              <a:spcAft>
                <a:spcPts val="0"/>
              </a:spcAft>
              <a:buClr>
                <a:schemeClr val="dk2"/>
              </a:buClr>
              <a:buSzPts val="2200"/>
              <a:buFont typeface="Open Sans"/>
              <a:buAutoNum type="arabicPeriod"/>
            </a:pPr>
            <a:r>
              <a:rPr b="0" i="0" lang="en" sz="2200" u="none" cap="none" strike="noStrike">
                <a:solidFill>
                  <a:schemeClr val="dk2"/>
                </a:solidFill>
                <a:latin typeface="Open Sans"/>
                <a:ea typeface="Open Sans"/>
                <a:cs typeface="Open Sans"/>
                <a:sym typeface="Open Sans"/>
              </a:rPr>
              <a:t>Find the mean, weighted mean, median, and mode</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50000"/>
              </a:lnSpc>
              <a:spcBef>
                <a:spcPts val="0"/>
              </a:spcBef>
              <a:spcAft>
                <a:spcPts val="0"/>
              </a:spcAft>
              <a:buClr>
                <a:schemeClr val="dk2"/>
              </a:buClr>
              <a:buSzPts val="2200"/>
              <a:buFont typeface="Open Sans"/>
              <a:buAutoNum type="arabicPeriod"/>
            </a:pPr>
            <a:r>
              <a:rPr b="0" i="0" lang="en" sz="2200" u="none" cap="none" strike="noStrike">
                <a:solidFill>
                  <a:schemeClr val="dk2"/>
                </a:solidFill>
                <a:latin typeface="Open Sans"/>
                <a:ea typeface="Open Sans"/>
                <a:cs typeface="Open Sans"/>
                <a:sym typeface="Open Sans"/>
              </a:rPr>
              <a:t>Be prepared to discuss what you observe across the different measures of central tendency</a:t>
            </a:r>
            <a:br>
              <a:rPr b="0" i="0" lang="en" sz="2200" u="none" cap="none" strike="noStrike">
                <a:solidFill>
                  <a:schemeClr val="dk2"/>
                </a:solidFill>
                <a:latin typeface="Open Sans"/>
                <a:ea typeface="Open Sans"/>
                <a:cs typeface="Open Sans"/>
                <a:sym typeface="Open Sans"/>
              </a:rPr>
            </a:br>
            <a:endParaRPr b="0" i="0" sz="2200" u="none" cap="none" strike="noStrike">
              <a:solidFill>
                <a:schemeClr val="dk2"/>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27"/>
          <p:cNvSpPr txBox="1"/>
          <p:nvPr>
            <p:ph type="title"/>
          </p:nvPr>
        </p:nvSpPr>
        <p:spPr>
          <a:xfrm>
            <a:off x="311700" y="64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Five number summary</a:t>
            </a:r>
            <a:endParaRPr b="1" i="0" sz="3600" u="none" cap="none" strike="noStrike">
              <a:solidFill>
                <a:schemeClr val="accent1"/>
              </a:solidFill>
              <a:latin typeface="PT Sans Narrow"/>
              <a:ea typeface="PT Sans Narrow"/>
              <a:cs typeface="PT Sans Narrow"/>
              <a:sym typeface="PT Sans Narrow"/>
            </a:endParaRPr>
          </a:p>
        </p:txBody>
      </p:sp>
      <p:sp>
        <p:nvSpPr>
          <p:cNvPr id="772" name="Google Shape;772;p127"/>
          <p:cNvSpPr txBox="1"/>
          <p:nvPr>
            <p:ph idx="1" type="body"/>
          </p:nvPr>
        </p:nvSpPr>
        <p:spPr>
          <a:xfrm>
            <a:off x="311700" y="809125"/>
            <a:ext cx="8520600" cy="3302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2"/>
              </a:buClr>
              <a:buSzPts val="2200"/>
              <a:buFont typeface="Open Sans"/>
              <a:buChar char="●"/>
            </a:pPr>
            <a:r>
              <a:rPr b="0" i="0" lang="en" sz="2200" u="none" cap="none" strike="noStrike">
                <a:solidFill>
                  <a:schemeClr val="dk2"/>
                </a:solidFill>
                <a:latin typeface="Open Sans"/>
                <a:ea typeface="Open Sans"/>
                <a:cs typeface="Open Sans"/>
                <a:sym typeface="Open Sans"/>
              </a:rPr>
              <a:t>The five number summary includes the </a:t>
            </a:r>
            <a:r>
              <a:rPr b="1" i="0" lang="en" sz="2200" u="none" cap="none" strike="noStrike">
                <a:solidFill>
                  <a:schemeClr val="dk2"/>
                </a:solidFill>
                <a:latin typeface="Open Sans"/>
                <a:ea typeface="Open Sans"/>
                <a:cs typeface="Open Sans"/>
                <a:sym typeface="Open Sans"/>
              </a:rPr>
              <a:t>minimum</a:t>
            </a:r>
            <a:r>
              <a:rPr b="0" i="0" lang="en" sz="2200" u="none" cap="none" strike="noStrike">
                <a:solidFill>
                  <a:schemeClr val="dk2"/>
                </a:solidFill>
                <a:latin typeface="Open Sans"/>
                <a:ea typeface="Open Sans"/>
                <a:cs typeface="Open Sans"/>
                <a:sym typeface="Open Sans"/>
              </a:rPr>
              <a:t>, </a:t>
            </a:r>
            <a:r>
              <a:rPr b="1" i="0" lang="en" sz="2200" u="none" cap="none" strike="noStrike">
                <a:solidFill>
                  <a:schemeClr val="dk2"/>
                </a:solidFill>
                <a:latin typeface="Open Sans"/>
                <a:ea typeface="Open Sans"/>
                <a:cs typeface="Open Sans"/>
                <a:sym typeface="Open Sans"/>
              </a:rPr>
              <a:t>first (or lower) quartile, the median, the third (or upper) quartile </a:t>
            </a:r>
            <a:r>
              <a:rPr b="0" i="0" lang="en" sz="2200" u="none" cap="none" strike="noStrike">
                <a:solidFill>
                  <a:schemeClr val="dk2"/>
                </a:solidFill>
                <a:latin typeface="Open Sans"/>
                <a:ea typeface="Open Sans"/>
                <a:cs typeface="Open Sans"/>
                <a:sym typeface="Open Sans"/>
              </a:rPr>
              <a:t>and</a:t>
            </a:r>
            <a:r>
              <a:rPr b="1" i="0" lang="en" sz="2200" u="none" cap="none" strike="noStrike">
                <a:solidFill>
                  <a:schemeClr val="dk2"/>
                </a:solidFill>
                <a:latin typeface="Open Sans"/>
                <a:ea typeface="Open Sans"/>
                <a:cs typeface="Open Sans"/>
                <a:sym typeface="Open Sans"/>
              </a:rPr>
              <a:t> the maximum</a:t>
            </a:r>
            <a:r>
              <a:rPr b="0" i="0" lang="en" sz="2200" u="none" cap="none" strike="noStrike">
                <a:solidFill>
                  <a:schemeClr val="dk2"/>
                </a:solidFill>
                <a:latin typeface="Open Sans"/>
                <a:ea typeface="Open Sans"/>
                <a:cs typeface="Open Sans"/>
                <a:sym typeface="Open Sans"/>
              </a:rPr>
              <a:t> values of the data</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00000"/>
              </a:lnSpc>
              <a:spcBef>
                <a:spcPts val="1000"/>
              </a:spcBef>
              <a:spcAft>
                <a:spcPts val="0"/>
              </a:spcAft>
              <a:buClr>
                <a:schemeClr val="dk2"/>
              </a:buClr>
              <a:buSzPts val="2200"/>
              <a:buFont typeface="Open Sans"/>
              <a:buChar char="●"/>
            </a:pPr>
            <a:r>
              <a:rPr b="0" i="0" lang="en" sz="2200" u="none" cap="none" strike="noStrike">
                <a:solidFill>
                  <a:schemeClr val="dk2"/>
                </a:solidFill>
                <a:latin typeface="Open Sans"/>
                <a:ea typeface="Open Sans"/>
                <a:cs typeface="Open Sans"/>
                <a:sym typeface="Open Sans"/>
              </a:rPr>
              <a:t>The lower quartile (Q1) is the data value at which 25% of the data are below that value</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00000"/>
              </a:lnSpc>
              <a:spcBef>
                <a:spcPts val="1000"/>
              </a:spcBef>
              <a:spcAft>
                <a:spcPts val="0"/>
              </a:spcAft>
              <a:buClr>
                <a:schemeClr val="dk2"/>
              </a:buClr>
              <a:buSzPts val="2200"/>
              <a:buFont typeface="Open Sans"/>
              <a:buChar char="●"/>
            </a:pPr>
            <a:r>
              <a:rPr b="0" i="0" lang="en" sz="2200" u="none" cap="none" strike="noStrike">
                <a:solidFill>
                  <a:schemeClr val="dk2"/>
                </a:solidFill>
                <a:latin typeface="Open Sans"/>
                <a:ea typeface="Open Sans"/>
                <a:cs typeface="Open Sans"/>
                <a:sym typeface="Open Sans"/>
              </a:rPr>
              <a:t>The upper quartile (Q3) is the data value at which 75% of the data are below that value</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00000"/>
              </a:lnSpc>
              <a:spcBef>
                <a:spcPts val="1000"/>
              </a:spcBef>
              <a:spcAft>
                <a:spcPts val="0"/>
              </a:spcAft>
              <a:buClr>
                <a:schemeClr val="dk2"/>
              </a:buClr>
              <a:buSzPts val="2200"/>
              <a:buFont typeface="Open Sans"/>
              <a:buChar char="●"/>
            </a:pPr>
            <a:r>
              <a:rPr b="0" i="0" lang="en" sz="2200" u="none" cap="none" strike="noStrike">
                <a:solidFill>
                  <a:schemeClr val="dk2"/>
                </a:solidFill>
                <a:latin typeface="Open Sans"/>
                <a:ea typeface="Open Sans"/>
                <a:cs typeface="Open Sans"/>
                <a:sym typeface="Open Sans"/>
              </a:rPr>
              <a:t>Q3-Q1 is called the Interquartile Range (IQR)</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00000"/>
              </a:lnSpc>
              <a:spcBef>
                <a:spcPts val="1000"/>
              </a:spcBef>
              <a:spcAft>
                <a:spcPts val="0"/>
              </a:spcAft>
              <a:buClr>
                <a:schemeClr val="dk2"/>
              </a:buClr>
              <a:buSzPts val="2200"/>
              <a:buFont typeface="Open Sans"/>
              <a:buChar char="●"/>
            </a:pPr>
            <a:r>
              <a:rPr b="0" i="0" lang="en" sz="2200" u="none" cap="none" strike="noStrike">
                <a:solidFill>
                  <a:schemeClr val="dk2"/>
                </a:solidFill>
                <a:latin typeface="Open Sans"/>
                <a:ea typeface="Open Sans"/>
                <a:cs typeface="Open Sans"/>
                <a:sym typeface="Open Sans"/>
              </a:rPr>
              <a:t>This is best shown with a box and whisker plot</a:t>
            </a:r>
            <a:endParaRPr b="0" i="0" sz="2200" u="none" cap="none" strike="noStrike">
              <a:solidFill>
                <a:schemeClr val="dk2"/>
              </a:solidFill>
              <a:latin typeface="Open Sans"/>
              <a:ea typeface="Open Sans"/>
              <a:cs typeface="Open Sans"/>
              <a:sym typeface="Open Sans"/>
            </a:endParaRPr>
          </a:p>
          <a:p>
            <a:pPr indent="-368300" lvl="0" marL="457200" marR="0" rtl="0" algn="l">
              <a:lnSpc>
                <a:spcPct val="100000"/>
              </a:lnSpc>
              <a:spcBef>
                <a:spcPts val="1000"/>
              </a:spcBef>
              <a:spcAft>
                <a:spcPts val="1600"/>
              </a:spcAft>
              <a:buClr>
                <a:schemeClr val="dk2"/>
              </a:buClr>
              <a:buSzPts val="2200"/>
              <a:buFont typeface="Open Sans"/>
              <a:buChar char="●"/>
            </a:pPr>
            <a:r>
              <a:rPr b="0" i="0" lang="en" sz="2200" u="none" cap="none" strike="noStrike">
                <a:solidFill>
                  <a:schemeClr val="dk2"/>
                </a:solidFill>
                <a:latin typeface="Open Sans"/>
                <a:ea typeface="Open Sans"/>
                <a:cs typeface="Open Sans"/>
                <a:sym typeface="Open Sans"/>
              </a:rPr>
              <a:t>Example: SAT and GRE results</a:t>
            </a:r>
            <a:endParaRPr b="0" i="0" sz="2200" u="none" cap="none" strike="noStrike">
              <a:solidFill>
                <a:schemeClr val="dk2"/>
              </a:solidFill>
              <a:latin typeface="Open Sans"/>
              <a:ea typeface="Open Sans"/>
              <a:cs typeface="Open Sans"/>
              <a:sym typeface="Open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28"/>
          <p:cNvSpPr txBox="1"/>
          <p:nvPr>
            <p:ph type="title"/>
          </p:nvPr>
        </p:nvSpPr>
        <p:spPr>
          <a:xfrm>
            <a:off x="311700" y="58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Five number summary</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pic>
        <p:nvPicPr>
          <p:cNvPr descr="bxwlabs2.jpg" id="778" name="Google Shape;778;p128"/>
          <p:cNvPicPr preferRelativeResize="0"/>
          <p:nvPr/>
        </p:nvPicPr>
        <p:blipFill rotWithShape="1">
          <a:blip r:embed="rId3">
            <a:alphaModFix/>
          </a:blip>
          <a:srcRect b="0" l="0" r="0" t="0"/>
          <a:stretch/>
        </p:blipFill>
        <p:spPr>
          <a:xfrm>
            <a:off x="1998775" y="764825"/>
            <a:ext cx="5762200" cy="419487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29"/>
          <p:cNvSpPr txBox="1"/>
          <p:nvPr>
            <p:ph type="title"/>
          </p:nvPr>
        </p:nvSpPr>
        <p:spPr>
          <a:xfrm>
            <a:off x="311700" y="64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Five number summary</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784" name="Google Shape;784;p129"/>
          <p:cNvSpPr txBox="1"/>
          <p:nvPr>
            <p:ph idx="1" type="body"/>
          </p:nvPr>
        </p:nvSpPr>
        <p:spPr>
          <a:xfrm>
            <a:off x="311700" y="768900"/>
            <a:ext cx="8520600" cy="3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import scipy.stats </a:t>
            </a:r>
            <a:r>
              <a:rPr b="0" i="0" lang="en" sz="1400" u="none" cap="none" strike="noStrike">
                <a:solidFill>
                  <a:schemeClr val="lt2"/>
                </a:solidFill>
                <a:latin typeface="Verdana"/>
                <a:ea typeface="Verdana"/>
                <a:cs typeface="Verdana"/>
                <a:sym typeface="Verdana"/>
              </a:rPr>
              <a:t># need to import the subpackages</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16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sp.stats.describe(x) </a:t>
            </a:r>
            <a:r>
              <a:rPr b="0" i="0" lang="en" sz="1400" u="none" cap="none" strike="noStrike">
                <a:solidFill>
                  <a:srgbClr val="76A5AF"/>
                </a:solidFill>
                <a:latin typeface="Verdana"/>
                <a:ea typeface="Verdana"/>
                <a:cs typeface="Verdana"/>
                <a:sym typeface="Verdana"/>
              </a:rPr>
              <a:t># displays summary statistics</a:t>
            </a:r>
            <a:endParaRPr b="0" i="0" sz="1400" u="none" cap="none" strike="noStrike">
              <a:solidFill>
                <a:srgbClr val="76A5AF"/>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rPr b="0" i="0" lang="en" sz="1400" u="none" cap="none" strike="noStrike">
                <a:solidFill>
                  <a:srgbClr val="FF9900"/>
                </a:solidFill>
                <a:latin typeface="Verdana"/>
                <a:ea typeface="Verdana"/>
                <a:cs typeface="Verdana"/>
                <a:sym typeface="Verdana"/>
              </a:rPr>
              <a:t>DescribeResult(nobs=16, minmax=(1, 10), mean=4.5625, variance=5.1958,</a:t>
            </a:r>
            <a:br>
              <a:rPr b="0" i="0" lang="en" sz="1400" u="none" cap="none" strike="noStrike">
                <a:solidFill>
                  <a:srgbClr val="FF9900"/>
                </a:solidFill>
                <a:latin typeface="Verdana"/>
                <a:ea typeface="Verdana"/>
                <a:cs typeface="Verdana"/>
                <a:sym typeface="Verdana"/>
              </a:rPr>
            </a:br>
            <a:r>
              <a:rPr b="0" i="0" lang="en" sz="1400" u="none" cap="none" strike="noStrike">
                <a:solidFill>
                  <a:srgbClr val="FF9900"/>
                </a:solidFill>
                <a:latin typeface="Verdana"/>
                <a:ea typeface="Verdana"/>
                <a:cs typeface="Verdana"/>
                <a:sym typeface="Verdana"/>
              </a:rPr>
              <a:t>			 skewness=0.8408, kurtosis=0.3611)</a:t>
            </a:r>
            <a:endParaRPr b="0" i="0" sz="1400" u="none" cap="none" strike="noStrike">
              <a:solidFill>
                <a:srgbClr val="FF9900"/>
              </a:solidFill>
              <a:latin typeface="Verdana"/>
              <a:ea typeface="Verdana"/>
              <a:cs typeface="Verdana"/>
              <a:sym typeface="Verdana"/>
            </a:endParaRPr>
          </a:p>
          <a:p>
            <a:pPr indent="-317500" lvl="0" marL="457200" marR="0" rtl="0" algn="l">
              <a:lnSpc>
                <a:spcPct val="115000"/>
              </a:lnSpc>
              <a:spcBef>
                <a:spcPts val="1600"/>
              </a:spcBef>
              <a:spcAft>
                <a:spcPts val="0"/>
              </a:spcAft>
              <a:buClr>
                <a:srgbClr val="000000"/>
              </a:buClr>
              <a:buSzPts val="1400"/>
              <a:buFont typeface="Verdana"/>
              <a:buChar char="➔"/>
            </a:pPr>
            <a:r>
              <a:rPr b="0" i="0" lang="en" sz="1400" u="none" cap="none" strike="noStrike">
                <a:solidFill>
                  <a:srgbClr val="000000"/>
                </a:solidFill>
                <a:latin typeface="Verdana"/>
                <a:ea typeface="Verdana"/>
                <a:cs typeface="Verdana"/>
                <a:sym typeface="Verdana"/>
              </a:rPr>
              <a:t>Pandas has a </a:t>
            </a:r>
            <a:r>
              <a:rPr b="0" i="1" lang="en" sz="1400" u="none" cap="none" strike="noStrike">
                <a:solidFill>
                  <a:srgbClr val="000000"/>
                </a:solidFill>
                <a:latin typeface="Verdana"/>
                <a:ea typeface="Verdana"/>
                <a:cs typeface="Verdana"/>
                <a:sym typeface="Verdana"/>
              </a:rPr>
              <a:t>describe</a:t>
            </a:r>
            <a:r>
              <a:rPr b="0" i="0" lang="en" sz="1400" u="none" cap="none" strike="noStrike">
                <a:solidFill>
                  <a:srgbClr val="000000"/>
                </a:solidFill>
                <a:latin typeface="Verdana"/>
                <a:ea typeface="Verdana"/>
                <a:cs typeface="Verdana"/>
                <a:sym typeface="Verdana"/>
              </a:rPr>
              <a:t> method that gives us the </a:t>
            </a:r>
            <a:r>
              <a:rPr b="0" i="0" lang="en" sz="1400" u="none" cap="none" strike="noStrike">
                <a:solidFill>
                  <a:srgbClr val="FF0000"/>
                </a:solidFill>
                <a:latin typeface="Verdana"/>
                <a:ea typeface="Verdana"/>
                <a:cs typeface="Verdana"/>
                <a:sym typeface="Verdana"/>
              </a:rPr>
              <a:t>five number summary</a:t>
            </a:r>
            <a:r>
              <a:rPr b="0" i="0" lang="en" sz="1400" u="none" cap="none" strike="noStrike">
                <a:solidFill>
                  <a:srgbClr val="000000"/>
                </a:solidFill>
                <a:latin typeface="Verdana"/>
                <a:ea typeface="Verdana"/>
                <a:cs typeface="Verdana"/>
                <a:sym typeface="Verdana"/>
              </a:rPr>
              <a:t> </a:t>
            </a:r>
            <a:endParaRPr b="0" i="0" sz="1400" u="none" cap="none" strike="noStrike">
              <a:solidFill>
                <a:srgbClr val="000000"/>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import pandas as pd</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y = pd.Series(x)</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y.describe()</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160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p:txBody>
      </p:sp>
      <p:sp>
        <p:nvSpPr>
          <p:cNvPr id="785" name="Google Shape;785;p129"/>
          <p:cNvSpPr txBox="1"/>
          <p:nvPr/>
        </p:nvSpPr>
        <p:spPr>
          <a:xfrm>
            <a:off x="3097225" y="2810150"/>
            <a:ext cx="2811900" cy="18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FF"/>
                </a:solidFill>
                <a:latin typeface="Courier New"/>
                <a:ea typeface="Courier New"/>
                <a:cs typeface="Courier New"/>
                <a:sym typeface="Courier New"/>
              </a:rPr>
              <a:t>count  16.000000</a:t>
            </a:r>
            <a:br>
              <a:rPr b="1" i="0" lang="en" sz="1400" u="none" cap="none" strike="noStrike">
                <a:solidFill>
                  <a:srgbClr val="0000FF"/>
                </a:solidFill>
                <a:latin typeface="Courier New"/>
                <a:ea typeface="Courier New"/>
                <a:cs typeface="Courier New"/>
                <a:sym typeface="Courier New"/>
              </a:rPr>
            </a:br>
            <a:r>
              <a:rPr b="1" i="0" lang="en" sz="1400" u="none" cap="none" strike="noStrike">
                <a:solidFill>
                  <a:srgbClr val="0000FF"/>
                </a:solidFill>
                <a:latin typeface="Courier New"/>
                <a:ea typeface="Courier New"/>
                <a:cs typeface="Courier New"/>
                <a:sym typeface="Courier New"/>
              </a:rPr>
              <a:t>mean    4.562500</a:t>
            </a:r>
            <a:br>
              <a:rPr b="1" i="0" lang="en" sz="1400" u="none" cap="none" strike="noStrike">
                <a:solidFill>
                  <a:srgbClr val="0000FF"/>
                </a:solidFill>
                <a:latin typeface="Courier New"/>
                <a:ea typeface="Courier New"/>
                <a:cs typeface="Courier New"/>
                <a:sym typeface="Courier New"/>
              </a:rPr>
            </a:br>
            <a:r>
              <a:rPr b="1" i="0" lang="en" sz="1400" u="none" cap="none" strike="noStrike">
                <a:solidFill>
                  <a:srgbClr val="0000FF"/>
                </a:solidFill>
                <a:latin typeface="Courier New"/>
                <a:ea typeface="Courier New"/>
                <a:cs typeface="Courier New"/>
                <a:sym typeface="Courier New"/>
              </a:rPr>
              <a:t>std     2.279437</a:t>
            </a:r>
            <a:br>
              <a:rPr b="1" i="0" lang="en" sz="1400" u="none" cap="none" strike="noStrike">
                <a:solidFill>
                  <a:srgbClr val="0000FF"/>
                </a:solidFill>
                <a:latin typeface="Courier New"/>
                <a:ea typeface="Courier New"/>
                <a:cs typeface="Courier New"/>
                <a:sym typeface="Courier New"/>
              </a:rPr>
            </a:br>
            <a:r>
              <a:rPr b="1" i="0" lang="en" sz="1400" u="none" cap="none" strike="noStrike">
                <a:solidFill>
                  <a:srgbClr val="FF0000"/>
                </a:solidFill>
                <a:latin typeface="Courier New"/>
                <a:ea typeface="Courier New"/>
                <a:cs typeface="Courier New"/>
                <a:sym typeface="Courier New"/>
              </a:rPr>
              <a:t>min     1.000000</a:t>
            </a:r>
            <a:br>
              <a:rPr b="1" i="0" lang="en" sz="1400" u="none" cap="none" strike="noStrike">
                <a:solidFill>
                  <a:srgbClr val="FF0000"/>
                </a:solidFill>
                <a:latin typeface="Courier New"/>
                <a:ea typeface="Courier New"/>
                <a:cs typeface="Courier New"/>
                <a:sym typeface="Courier New"/>
              </a:rPr>
            </a:br>
            <a:r>
              <a:rPr b="1" i="0" lang="en" sz="1400" u="none" cap="none" strike="noStrike">
                <a:solidFill>
                  <a:srgbClr val="FF0000"/>
                </a:solidFill>
                <a:latin typeface="Courier New"/>
                <a:ea typeface="Courier New"/>
                <a:cs typeface="Courier New"/>
                <a:sym typeface="Courier New"/>
              </a:rPr>
              <a:t>25%     3.000000</a:t>
            </a:r>
            <a:br>
              <a:rPr b="1" i="0" lang="en" sz="1400" u="none" cap="none" strike="noStrike">
                <a:solidFill>
                  <a:srgbClr val="FF0000"/>
                </a:solidFill>
                <a:latin typeface="Courier New"/>
                <a:ea typeface="Courier New"/>
                <a:cs typeface="Courier New"/>
                <a:sym typeface="Courier New"/>
              </a:rPr>
            </a:br>
            <a:r>
              <a:rPr b="1" i="0" lang="en" sz="1400" u="none" cap="none" strike="noStrike">
                <a:solidFill>
                  <a:srgbClr val="FF0000"/>
                </a:solidFill>
                <a:latin typeface="Courier New"/>
                <a:ea typeface="Courier New"/>
                <a:cs typeface="Courier New"/>
                <a:sym typeface="Courier New"/>
              </a:rPr>
              <a:t>50%     4.000000</a:t>
            </a:r>
            <a:br>
              <a:rPr b="1" i="0" lang="en" sz="1400" u="none" cap="none" strike="noStrike">
                <a:solidFill>
                  <a:srgbClr val="FF0000"/>
                </a:solidFill>
                <a:latin typeface="Courier New"/>
                <a:ea typeface="Courier New"/>
                <a:cs typeface="Courier New"/>
                <a:sym typeface="Courier New"/>
              </a:rPr>
            </a:br>
            <a:r>
              <a:rPr b="1" i="0" lang="en" sz="1400" u="none" cap="none" strike="noStrike">
                <a:solidFill>
                  <a:srgbClr val="FF0000"/>
                </a:solidFill>
                <a:latin typeface="Courier New"/>
                <a:ea typeface="Courier New"/>
                <a:cs typeface="Courier New"/>
                <a:sym typeface="Courier New"/>
              </a:rPr>
              <a:t>75%     5.250000</a:t>
            </a:r>
            <a:br>
              <a:rPr b="1" i="0" lang="en" sz="1400" u="none" cap="none" strike="noStrike">
                <a:solidFill>
                  <a:srgbClr val="FF0000"/>
                </a:solidFill>
                <a:latin typeface="Courier New"/>
                <a:ea typeface="Courier New"/>
                <a:cs typeface="Courier New"/>
                <a:sym typeface="Courier New"/>
              </a:rPr>
            </a:br>
            <a:r>
              <a:rPr b="1" i="0" lang="en" sz="1400" u="none" cap="none" strike="noStrike">
                <a:solidFill>
                  <a:srgbClr val="FF0000"/>
                </a:solidFill>
                <a:latin typeface="Courier New"/>
                <a:ea typeface="Courier New"/>
                <a:cs typeface="Courier New"/>
                <a:sym typeface="Courier New"/>
              </a:rPr>
              <a:t>max    10.000000</a:t>
            </a:r>
            <a:br>
              <a:rPr b="1" i="0" lang="en" sz="1400" u="none" cap="none" strike="noStrike">
                <a:solidFill>
                  <a:srgbClr val="FF0000"/>
                </a:solidFill>
                <a:latin typeface="Courier New"/>
                <a:ea typeface="Courier New"/>
                <a:cs typeface="Courier New"/>
                <a:sym typeface="Courier New"/>
              </a:rPr>
            </a:br>
            <a:endParaRPr b="1" i="0" sz="1400" u="none" cap="none" strike="noStrike">
              <a:solidFill>
                <a:srgbClr val="FF0000"/>
              </a:solidFill>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30"/>
          <p:cNvSpPr txBox="1"/>
          <p:nvPr>
            <p:ph type="title"/>
          </p:nvPr>
        </p:nvSpPr>
        <p:spPr>
          <a:xfrm>
            <a:off x="242100" y="18750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Skewness</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791" name="Google Shape;791;p130"/>
          <p:cNvSpPr txBox="1"/>
          <p:nvPr>
            <p:ph idx="1" type="body"/>
          </p:nvPr>
        </p:nvSpPr>
        <p:spPr>
          <a:xfrm>
            <a:off x="311700" y="1002250"/>
            <a:ext cx="8520600" cy="3946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The scipy </a:t>
            </a:r>
            <a:r>
              <a:rPr b="0" i="1" lang="en" sz="1600" u="none" cap="none" strike="noStrike">
                <a:solidFill>
                  <a:schemeClr val="dk2"/>
                </a:solidFill>
                <a:latin typeface="Open Sans"/>
                <a:ea typeface="Open Sans"/>
                <a:cs typeface="Open Sans"/>
                <a:sym typeface="Open Sans"/>
              </a:rPr>
              <a:t>describe</a:t>
            </a:r>
            <a:r>
              <a:rPr b="0" i="0" lang="en" sz="1600" u="none" cap="none" strike="noStrike">
                <a:solidFill>
                  <a:schemeClr val="dk2"/>
                </a:solidFill>
                <a:latin typeface="Open Sans"/>
                <a:ea typeface="Open Sans"/>
                <a:cs typeface="Open Sans"/>
                <a:sym typeface="Open Sans"/>
              </a:rPr>
              <a:t> method gives us a somewhat different summary</a:t>
            </a:r>
            <a:endParaRPr b="0" i="0" sz="1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600" u="none" cap="none" strike="noStrike">
                <a:solidFill>
                  <a:srgbClr val="0000FF"/>
                </a:solidFill>
                <a:latin typeface="Verdana"/>
                <a:ea typeface="Verdana"/>
                <a:cs typeface="Verdana"/>
                <a:sym typeface="Verdana"/>
              </a:rPr>
              <a:t>sp.stats.describe(x) </a:t>
            </a:r>
            <a:endParaRPr b="0" i="0" sz="1600" u="none" cap="none" strike="noStrike">
              <a:solidFill>
                <a:srgbClr val="76A5AF"/>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rPr b="0" i="0" lang="en" sz="1600" u="none" cap="none" strike="noStrike">
                <a:solidFill>
                  <a:srgbClr val="FF9900"/>
                </a:solidFill>
                <a:latin typeface="Verdana"/>
                <a:ea typeface="Verdana"/>
                <a:cs typeface="Verdana"/>
                <a:sym typeface="Verdana"/>
              </a:rPr>
              <a:t>DescribeResult(nobs=16, minmax=(1, 10), mean=4.5625, variance=5.1958,</a:t>
            </a:r>
            <a:br>
              <a:rPr b="0" i="0" lang="en" sz="1600" u="none" cap="none" strike="noStrike">
                <a:solidFill>
                  <a:srgbClr val="FF9900"/>
                </a:solidFill>
                <a:latin typeface="Verdana"/>
                <a:ea typeface="Verdana"/>
                <a:cs typeface="Verdana"/>
                <a:sym typeface="Verdana"/>
              </a:rPr>
            </a:br>
            <a:r>
              <a:rPr b="0" i="0" lang="en" sz="1600" u="none" cap="none" strike="noStrike">
                <a:solidFill>
                  <a:srgbClr val="FF9900"/>
                </a:solidFill>
                <a:latin typeface="Verdana"/>
                <a:ea typeface="Verdana"/>
                <a:cs typeface="Verdana"/>
                <a:sym typeface="Verdana"/>
              </a:rPr>
              <a:t>			 skewness=0.8408, kurtosis=0.3611)</a:t>
            </a:r>
            <a:endParaRPr b="0" i="0" sz="1600" u="none" cap="none" strike="noStrike">
              <a:solidFill>
                <a:srgbClr val="FF9900"/>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rPr b="1" i="0" lang="en" sz="1600" u="none" cap="none" strike="noStrike">
                <a:solidFill>
                  <a:schemeClr val="dk2"/>
                </a:solidFill>
                <a:latin typeface="Open Sans"/>
                <a:ea typeface="Open Sans"/>
                <a:cs typeface="Open Sans"/>
                <a:sym typeface="Open Sans"/>
              </a:rPr>
              <a:t>Skewness</a:t>
            </a:r>
            <a:r>
              <a:rPr b="0" i="0" lang="en" sz="1600" u="none" cap="none" strike="noStrike">
                <a:solidFill>
                  <a:schemeClr val="dk2"/>
                </a:solidFill>
                <a:latin typeface="Open Sans"/>
                <a:ea typeface="Open Sans"/>
                <a:cs typeface="Open Sans"/>
                <a:sym typeface="Open Sans"/>
              </a:rPr>
              <a:t> is a measure of symmetry. A distribution, or data set, is symmetric if it looks the same to the left and right of the center point.  Positive skewness indicates "skew right" and negative skewness indicates "skew left."  A symmetric distribution has skewness = 0.</a:t>
            </a:r>
            <a:endParaRPr b="0" i="0" sz="1600" u="none" cap="none" strike="noStrike">
              <a:solidFill>
                <a:schemeClr val="dk2"/>
              </a:solidFill>
              <a:latin typeface="Open Sans"/>
              <a:ea typeface="Open Sans"/>
              <a:cs typeface="Open Sans"/>
              <a:sym typeface="Open Sans"/>
            </a:endParaRPr>
          </a:p>
          <a:p>
            <a:pPr indent="0" lvl="0" marL="0" marR="0" rtl="0" algn="l">
              <a:lnSpc>
                <a:spcPct val="115000"/>
              </a:lnSpc>
              <a:spcBef>
                <a:spcPts val="1000"/>
              </a:spcBef>
              <a:spcAft>
                <a:spcPts val="0"/>
              </a:spcAft>
              <a:buClr>
                <a:schemeClr val="dk2"/>
              </a:buClr>
              <a:buSzPts val="1800"/>
              <a:buFont typeface="Open Sans"/>
              <a:buNone/>
            </a:pPr>
            <a:r>
              <a:rPr b="1" i="0" lang="en" sz="1600" u="none" cap="none" strike="noStrike">
                <a:solidFill>
                  <a:schemeClr val="dk2"/>
                </a:solidFill>
                <a:latin typeface="Open Sans"/>
                <a:ea typeface="Open Sans"/>
                <a:cs typeface="Open Sans"/>
                <a:sym typeface="Open Sans"/>
              </a:rPr>
              <a:t>Kurtosis </a:t>
            </a:r>
            <a:r>
              <a:rPr b="0" i="0" lang="en" sz="1600" u="none" cap="none" strike="noStrike">
                <a:solidFill>
                  <a:schemeClr val="dk2"/>
                </a:solidFill>
                <a:latin typeface="Open Sans"/>
                <a:ea typeface="Open Sans"/>
                <a:cs typeface="Open Sans"/>
                <a:sym typeface="Open Sans"/>
              </a:rPr>
              <a:t>measures whether the data are heavy-tailed or light-tailed relative to a </a:t>
            </a:r>
            <a:r>
              <a:rPr b="1" i="0" lang="en" sz="1600" u="none" cap="none" strike="noStrike">
                <a:solidFill>
                  <a:schemeClr val="dk2"/>
                </a:solidFill>
                <a:latin typeface="Open Sans"/>
                <a:ea typeface="Open Sans"/>
                <a:cs typeface="Open Sans"/>
                <a:sym typeface="Open Sans"/>
              </a:rPr>
              <a:t>normal distribution</a:t>
            </a:r>
            <a:r>
              <a:rPr b="0" i="0" lang="en" sz="1600" u="none" cap="none" strike="noStrike">
                <a:solidFill>
                  <a:schemeClr val="dk2"/>
                </a:solidFill>
                <a:latin typeface="Open Sans"/>
                <a:ea typeface="Open Sans"/>
                <a:cs typeface="Open Sans"/>
                <a:sym typeface="Open Sans"/>
              </a:rPr>
              <a:t>. Positive kurtosis indicates a "heavy-tailed" distribution and negative kurtosis indicates a "light tailed" distribution.  A normal distribution has kurtosis=0.</a:t>
            </a:r>
            <a:endParaRPr b="0" i="0" sz="1600" u="none" cap="none" strike="noStrike">
              <a:solidFill>
                <a:schemeClr val="dk2"/>
              </a:solidFill>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1"/>
          <p:cNvSpPr txBox="1"/>
          <p:nvPr>
            <p:ph type="title"/>
          </p:nvPr>
        </p:nvSpPr>
        <p:spPr>
          <a:xfrm>
            <a:off x="311700" y="2919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Skewness</a:t>
            </a:r>
            <a:endParaRPr b="1" i="0" sz="3600" u="none" cap="none" strike="noStrike">
              <a:solidFill>
                <a:schemeClr val="accent1"/>
              </a:solidFill>
              <a:latin typeface="PT Sans Narrow"/>
              <a:ea typeface="PT Sans Narrow"/>
              <a:cs typeface="PT Sans Narrow"/>
              <a:sym typeface="PT Sans Narrow"/>
            </a:endParaRPr>
          </a:p>
        </p:txBody>
      </p:sp>
      <p:sp>
        <p:nvSpPr>
          <p:cNvPr id="797" name="Google Shape;797;p131"/>
          <p:cNvSpPr txBox="1"/>
          <p:nvPr>
            <p:ph idx="1" type="body"/>
          </p:nvPr>
        </p:nvSpPr>
        <p:spPr>
          <a:xfrm>
            <a:off x="311700" y="1152425"/>
            <a:ext cx="8520600" cy="268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Skew Left						Symmetric					Skew Right</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descr="left.jpeg" id="798" name="Google Shape;798;p131"/>
          <p:cNvPicPr preferRelativeResize="0"/>
          <p:nvPr/>
        </p:nvPicPr>
        <p:blipFill rotWithShape="1">
          <a:blip r:embed="rId3">
            <a:alphaModFix/>
          </a:blip>
          <a:srcRect b="0" l="0" r="0" t="0"/>
          <a:stretch/>
        </p:blipFill>
        <p:spPr>
          <a:xfrm>
            <a:off x="179275" y="1676804"/>
            <a:ext cx="2852300" cy="2053642"/>
          </a:xfrm>
          <a:prstGeom prst="rect">
            <a:avLst/>
          </a:prstGeom>
          <a:noFill/>
          <a:ln>
            <a:noFill/>
          </a:ln>
        </p:spPr>
      </p:pic>
      <p:pic>
        <p:nvPicPr>
          <p:cNvPr descr="symm.jpeg" id="799" name="Google Shape;799;p131"/>
          <p:cNvPicPr preferRelativeResize="0"/>
          <p:nvPr/>
        </p:nvPicPr>
        <p:blipFill rotWithShape="1">
          <a:blip r:embed="rId4">
            <a:alphaModFix/>
          </a:blip>
          <a:srcRect b="0" l="0" r="0" t="0"/>
          <a:stretch/>
        </p:blipFill>
        <p:spPr>
          <a:xfrm>
            <a:off x="3145850" y="1676800"/>
            <a:ext cx="2852300" cy="2053651"/>
          </a:xfrm>
          <a:prstGeom prst="rect">
            <a:avLst/>
          </a:prstGeom>
          <a:noFill/>
          <a:ln>
            <a:noFill/>
          </a:ln>
        </p:spPr>
      </p:pic>
      <p:pic>
        <p:nvPicPr>
          <p:cNvPr descr="right.jpeg" id="800" name="Google Shape;800;p131"/>
          <p:cNvPicPr preferRelativeResize="0"/>
          <p:nvPr/>
        </p:nvPicPr>
        <p:blipFill rotWithShape="1">
          <a:blip r:embed="rId5">
            <a:alphaModFix/>
          </a:blip>
          <a:srcRect b="0" l="0" r="0" t="0"/>
          <a:stretch/>
        </p:blipFill>
        <p:spPr>
          <a:xfrm>
            <a:off x="6142050" y="1640500"/>
            <a:ext cx="2813550" cy="20257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Measures of Spread</a:t>
            </a:r>
            <a:endParaRPr b="1" i="0" sz="3600" u="none" cap="none" strike="noStrike">
              <a:solidFill>
                <a:schemeClr val="accent1"/>
              </a:solidFill>
              <a:latin typeface="PT Sans Narrow"/>
              <a:ea typeface="PT Sans Narrow"/>
              <a:cs typeface="PT Sans Narrow"/>
              <a:sym typeface="PT Sans Narrow"/>
            </a:endParaRPr>
          </a:p>
        </p:txBody>
      </p:sp>
      <p:sp>
        <p:nvSpPr>
          <p:cNvPr id="806" name="Google Shape;806;p13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1" i="1"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1" i="0" lang="en" sz="1800" u="none" cap="none" strike="noStrike">
                <a:solidFill>
                  <a:schemeClr val="dk2"/>
                </a:solidFill>
                <a:latin typeface="Open Sans"/>
                <a:ea typeface="Open Sans"/>
                <a:cs typeface="Open Sans"/>
                <a:sym typeface="Open Sans"/>
              </a:rPr>
              <a:t>Variance - </a:t>
            </a:r>
            <a:r>
              <a:rPr b="0" i="0" lang="en" sz="1800" u="none" cap="none" strike="noStrike">
                <a:solidFill>
                  <a:schemeClr val="dk2"/>
                </a:solidFill>
                <a:latin typeface="Open Sans"/>
                <a:ea typeface="Open Sans"/>
                <a:cs typeface="Open Sans"/>
                <a:sym typeface="Open Sans"/>
              </a:rPr>
              <a:t>the mean of the squares of the distance each data item is from the mean</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rPr b="1" i="0" lang="en" sz="1800" u="none" cap="none" strike="noStrike">
                <a:solidFill>
                  <a:schemeClr val="dk2"/>
                </a:solidFill>
                <a:latin typeface="Open Sans"/>
                <a:ea typeface="Open Sans"/>
                <a:cs typeface="Open Sans"/>
                <a:sym typeface="Open Sans"/>
              </a:rPr>
              <a:t>Standard deviation</a:t>
            </a:r>
            <a:r>
              <a:rPr b="0" i="0" lang="en" sz="1800" u="none" cap="none" strike="noStrike">
                <a:solidFill>
                  <a:schemeClr val="dk2"/>
                </a:solidFill>
                <a:latin typeface="Open Sans"/>
                <a:ea typeface="Open Sans"/>
                <a:cs typeface="Open Sans"/>
                <a:sym typeface="Open Sans"/>
              </a:rPr>
              <a:t> - the square root of the variance</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br>
              <a:rPr b="0" i="0" lang="en" sz="1800" u="none" cap="none" strike="noStrike">
                <a:solidFill>
                  <a:schemeClr val="dk2"/>
                </a:solidFill>
                <a:latin typeface="Open Sans"/>
                <a:ea typeface="Open Sans"/>
                <a:cs typeface="Open Sans"/>
                <a:sym typeface="Open Sans"/>
              </a:rPr>
            </a:br>
            <a:r>
              <a:rPr b="1" i="0" lang="en" sz="1800" u="none" cap="none" strike="noStrike">
                <a:solidFill>
                  <a:schemeClr val="dk2"/>
                </a:solidFill>
                <a:latin typeface="Open Sans"/>
                <a:ea typeface="Open Sans"/>
                <a:cs typeface="Open Sans"/>
                <a:sym typeface="Open Sans"/>
              </a:rPr>
              <a:t>Range</a:t>
            </a:r>
            <a:r>
              <a:rPr b="0" i="0" lang="en" sz="1800" u="none" cap="none" strike="noStrike">
                <a:solidFill>
                  <a:schemeClr val="dk2"/>
                </a:solidFill>
                <a:latin typeface="Open Sans"/>
                <a:ea typeface="Open Sans"/>
                <a:cs typeface="Open Sans"/>
                <a:sym typeface="Open Sans"/>
              </a:rPr>
              <a:t> - the difference between the highest and lowest values in the data</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33"/>
          <p:cNvSpPr txBox="1"/>
          <p:nvPr>
            <p:ph idx="1" type="body"/>
          </p:nvPr>
        </p:nvSpPr>
        <p:spPr>
          <a:xfrm>
            <a:off x="311700" y="939600"/>
            <a:ext cx="8520600" cy="390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rPr b="0" i="0" lang="en" sz="1400" u="none" cap="none" strike="noStrike">
                <a:solidFill>
                  <a:srgbClr val="CC4125"/>
                </a:solidFill>
                <a:latin typeface="Verdana"/>
                <a:ea typeface="Verdana"/>
                <a:cs typeface="Verdana"/>
                <a:sym typeface="Verdana"/>
              </a:rPr>
              <a:t># variance calculations</a:t>
            </a:r>
            <a:br>
              <a:rPr b="0" i="0" lang="en" sz="1400" u="none" cap="none" strike="noStrike">
                <a:solidFill>
                  <a:srgbClr val="DD7E6B"/>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np.var(x)</a:t>
            </a:r>
            <a:br>
              <a:rPr b="0" i="0" lang="en" sz="1400" u="none" cap="none" strike="noStrike">
                <a:solidFill>
                  <a:schemeClr val="dk2"/>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x.var()</a:t>
            </a:r>
            <a:br>
              <a:rPr b="0" i="0" lang="en" sz="1400" u="none" cap="none" strike="noStrike">
                <a:solidFill>
                  <a:schemeClr val="dk2"/>
                </a:solidFill>
                <a:latin typeface="Verdana"/>
                <a:ea typeface="Verdana"/>
                <a:cs typeface="Verdana"/>
                <a:sym typeface="Verdana"/>
              </a:rPr>
            </a:br>
            <a:br>
              <a:rPr b="0" i="0" lang="en" sz="1400" u="none" cap="none" strike="noStrike">
                <a:solidFill>
                  <a:schemeClr val="dk2"/>
                </a:solidFill>
                <a:latin typeface="Verdana"/>
                <a:ea typeface="Verdana"/>
                <a:cs typeface="Verdana"/>
                <a:sym typeface="Verdana"/>
              </a:rPr>
            </a:br>
            <a:r>
              <a:rPr b="0" i="0" lang="en" sz="1400" u="none" cap="none" strike="noStrike">
                <a:solidFill>
                  <a:srgbClr val="CC4125"/>
                </a:solidFill>
                <a:latin typeface="Verdana"/>
                <a:ea typeface="Verdana"/>
                <a:cs typeface="Verdana"/>
                <a:sym typeface="Verdana"/>
              </a:rPr>
              <a:t># standard deviation</a:t>
            </a:r>
            <a:br>
              <a:rPr b="0" i="0" lang="en" sz="1400" u="none" cap="none" strike="noStrike">
                <a:solidFill>
                  <a:srgbClr val="CC4125"/>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print(</a:t>
            </a:r>
            <a:r>
              <a:rPr b="0" i="0" lang="en" sz="1400" u="none" cap="none" strike="noStrike">
                <a:solidFill>
                  <a:srgbClr val="6AA84F"/>
                </a:solidFill>
                <a:latin typeface="Verdana"/>
                <a:ea typeface="Verdana"/>
                <a:cs typeface="Verdana"/>
                <a:sym typeface="Verdana"/>
              </a:rPr>
              <a:t>'%.4f'</a:t>
            </a:r>
            <a:r>
              <a:rPr b="0" i="0" lang="en" sz="1400" u="none" cap="none" strike="noStrike">
                <a:solidFill>
                  <a:srgbClr val="0000FF"/>
                </a:solidFill>
                <a:latin typeface="Verdana"/>
                <a:ea typeface="Verdana"/>
                <a:cs typeface="Verdana"/>
                <a:sym typeface="Verdana"/>
              </a:rPr>
              <a:t> % x.std())</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print(</a:t>
            </a:r>
            <a:r>
              <a:rPr b="0" i="0" lang="en" sz="1400" u="none" cap="none" strike="noStrike">
                <a:solidFill>
                  <a:srgbClr val="6AA84F"/>
                </a:solidFill>
                <a:latin typeface="Verdana"/>
                <a:ea typeface="Verdana"/>
                <a:cs typeface="Verdana"/>
                <a:sym typeface="Verdana"/>
              </a:rPr>
              <a:t>'%.4f'</a:t>
            </a:r>
            <a:r>
              <a:rPr b="0" i="0" lang="en" sz="1400" u="none" cap="none" strike="noStrike">
                <a:solidFill>
                  <a:srgbClr val="0000FF"/>
                </a:solidFill>
                <a:latin typeface="Verdana"/>
                <a:ea typeface="Verdana"/>
                <a:cs typeface="Verdana"/>
                <a:sym typeface="Verdana"/>
              </a:rPr>
              <a:t> % np.std(x))</a:t>
            </a:r>
            <a:br>
              <a:rPr b="0" i="0" lang="en" sz="1400" u="none" cap="none" strike="noStrike">
                <a:solidFill>
                  <a:srgbClr val="0000FF"/>
                </a:solidFill>
                <a:latin typeface="Verdana"/>
                <a:ea typeface="Verdana"/>
                <a:cs typeface="Verdana"/>
                <a:sym typeface="Verdana"/>
              </a:rPr>
            </a:br>
            <a:br>
              <a:rPr b="0" i="0" lang="en" sz="1400" u="none" cap="none" strike="noStrike">
                <a:solidFill>
                  <a:schemeClr val="dk2"/>
                </a:solidFill>
                <a:latin typeface="Verdana"/>
                <a:ea typeface="Verdana"/>
                <a:cs typeface="Verdana"/>
                <a:sym typeface="Verdana"/>
              </a:rPr>
            </a:br>
            <a:r>
              <a:rPr b="0" i="0" lang="en" sz="1400" u="none" cap="none" strike="noStrike">
                <a:solidFill>
                  <a:srgbClr val="CC4125"/>
                </a:solidFill>
                <a:latin typeface="Verdana"/>
                <a:ea typeface="Verdana"/>
                <a:cs typeface="Verdana"/>
                <a:sym typeface="Verdana"/>
              </a:rPr>
              <a:t># you can even do this but why?</a:t>
            </a:r>
            <a:br>
              <a:rPr b="0" i="0" lang="en" sz="1400" u="none" cap="none" strike="noStrike">
                <a:solidFill>
                  <a:srgbClr val="CC4125"/>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np.sqrt(np.var(x))</a:t>
            </a:r>
            <a:br>
              <a:rPr b="0" i="0" lang="en" sz="1400" u="none" cap="none" strike="noStrike">
                <a:solidFill>
                  <a:srgbClr val="0000FF"/>
                </a:solidFill>
                <a:latin typeface="Verdana"/>
                <a:ea typeface="Verdana"/>
                <a:cs typeface="Verdana"/>
                <a:sym typeface="Verdana"/>
              </a:rPr>
            </a:br>
            <a:br>
              <a:rPr b="0" i="0" lang="en" sz="1400" u="none" cap="none" strike="noStrike">
                <a:solidFill>
                  <a:schemeClr val="dk2"/>
                </a:solidFill>
                <a:latin typeface="Verdana"/>
                <a:ea typeface="Verdana"/>
                <a:cs typeface="Verdana"/>
                <a:sym typeface="Verdana"/>
              </a:rPr>
            </a:br>
            <a:r>
              <a:rPr b="0" i="0" lang="en" sz="1400" u="none" cap="none" strike="noStrike">
                <a:solidFill>
                  <a:srgbClr val="CC4125"/>
                </a:solidFill>
                <a:latin typeface="Verdana"/>
                <a:ea typeface="Verdana"/>
                <a:cs typeface="Verdana"/>
                <a:sym typeface="Verdana"/>
              </a:rPr>
              <a:t># let's take another look calculating the standard deviation "by hand"</a:t>
            </a:r>
            <a:r>
              <a:rPr b="0" i="0" lang="en" sz="1400" u="none" cap="none" strike="noStrike">
                <a:solidFill>
                  <a:schemeClr val="dk2"/>
                </a:solidFill>
                <a:latin typeface="Verdana"/>
                <a:ea typeface="Verdana"/>
                <a:cs typeface="Verdana"/>
                <a:sym typeface="Verdana"/>
              </a:rPr>
              <a:t> </a:t>
            </a:r>
            <a:br>
              <a:rPr b="0" i="0" lang="en" sz="1400" u="none" cap="none" strike="noStrike">
                <a:solidFill>
                  <a:schemeClr val="dk2"/>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y = (x-x.mean())**2</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z = np.sqrt((y.sum()/len(x)))</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print(</a:t>
            </a:r>
            <a:r>
              <a:rPr b="0" i="0" lang="en" sz="1400" u="none" cap="none" strike="noStrike">
                <a:solidFill>
                  <a:srgbClr val="6AA84F"/>
                </a:solidFill>
                <a:latin typeface="Verdana"/>
                <a:ea typeface="Verdana"/>
                <a:cs typeface="Verdana"/>
                <a:sym typeface="Verdana"/>
              </a:rPr>
              <a:t>'%.4f'</a:t>
            </a:r>
            <a:r>
              <a:rPr b="0" i="0" lang="en" sz="1400" u="none" cap="none" strike="noStrike">
                <a:solidFill>
                  <a:srgbClr val="0000FF"/>
                </a:solidFill>
                <a:latin typeface="Verdana"/>
                <a:ea typeface="Verdana"/>
                <a:cs typeface="Verdana"/>
                <a:sym typeface="Verdana"/>
              </a:rPr>
              <a:t> % z)</a:t>
            </a:r>
            <a:br>
              <a:rPr b="0" i="0" lang="en" sz="14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br>
              <a:rPr b="0" i="0" lang="en" sz="1400" u="none" cap="none" strike="noStrike">
                <a:solidFill>
                  <a:schemeClr val="dk2"/>
                </a:solidFill>
                <a:latin typeface="Verdana"/>
                <a:ea typeface="Verdana"/>
                <a:cs typeface="Verdana"/>
                <a:sym typeface="Verdana"/>
              </a:rPr>
            </a:br>
            <a:endParaRPr b="0" i="0" sz="1800" u="none" cap="none" strike="noStrike">
              <a:solidFill>
                <a:schemeClr val="dk2"/>
              </a:solidFill>
              <a:latin typeface="Open Sans"/>
              <a:ea typeface="Open Sans"/>
              <a:cs typeface="Open Sans"/>
              <a:sym typeface="Open Sans"/>
            </a:endParaRPr>
          </a:p>
        </p:txBody>
      </p:sp>
      <p:sp>
        <p:nvSpPr>
          <p:cNvPr id="812" name="Google Shape;812;p133"/>
          <p:cNvSpPr txBox="1"/>
          <p:nvPr>
            <p:ph type="title"/>
          </p:nvPr>
        </p:nvSpPr>
        <p:spPr>
          <a:xfrm>
            <a:off x="311700" y="2988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Measures of Spread with Python</a:t>
            </a:r>
            <a:endParaRPr b="1" i="0" sz="3600" u="none" cap="none" strike="noStrike">
              <a:solidFill>
                <a:schemeClr val="accent1"/>
              </a:solidFill>
              <a:latin typeface="PT Sans Narrow"/>
              <a:ea typeface="PT Sans Narrow"/>
              <a:cs typeface="PT Sans Narrow"/>
              <a:sym typeface="PT Sans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4" name="Shape 184"/>
        <p:cNvGrpSpPr/>
        <p:nvPr/>
      </p:nvGrpSpPr>
      <p:grpSpPr>
        <a:xfrm>
          <a:off x="0" y="0"/>
          <a:ext cx="0" cy="0"/>
          <a:chOff x="0" y="0"/>
          <a:chExt cx="0" cy="0"/>
        </a:xfrm>
      </p:grpSpPr>
      <p:sp>
        <p:nvSpPr>
          <p:cNvPr id="185" name="Google Shape;185;p3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Python</a:t>
            </a:r>
            <a:endParaRPr b="1" i="0" sz="5400" u="none" cap="none" strike="noStrike">
              <a:solidFill>
                <a:schemeClr val="accent1"/>
              </a:solidFill>
              <a:latin typeface="PT Sans Narrow"/>
              <a:ea typeface="PT Sans Narrow"/>
              <a:cs typeface="PT Sans Narrow"/>
              <a:sym typeface="PT Sans Narrow"/>
            </a:endParaRPr>
          </a:p>
        </p:txBody>
      </p:sp>
      <p:sp>
        <p:nvSpPr>
          <p:cNvPr id="186" name="Google Shape;186;p3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Introduction</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13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Measures of Spread with Python</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818" name="Google Shape;818;p134"/>
          <p:cNvSpPr txBox="1"/>
          <p:nvPr>
            <p:ph idx="1" type="body"/>
          </p:nvPr>
        </p:nvSpPr>
        <p:spPr>
          <a:xfrm>
            <a:off x="311700" y="1266325"/>
            <a:ext cx="8520600" cy="3302700"/>
          </a:xfrm>
          <a:prstGeom prst="rect">
            <a:avLst/>
          </a:prstGeom>
          <a:noFill/>
          <a:ln>
            <a:noFill/>
          </a:ln>
        </p:spPr>
        <p:txBody>
          <a:bodyPr anchorCtr="0" anchor="t" bIns="0" lIns="91425" spcFirstLastPara="1" rIns="0"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lang="en" sz="1800" cap="none" strike="noStrike">
                <a:solidFill>
                  <a:srgbClr val="CC4125"/>
                </a:solidFill>
                <a:latin typeface="Verdana"/>
                <a:ea typeface="Verdana"/>
                <a:cs typeface="Verdana"/>
                <a:sym typeface="Verdana"/>
              </a:rPr>
              <a:t>"""</a:t>
            </a:r>
            <a:br>
              <a:rPr b="0" lang="en" sz="1800" cap="none" strike="noStrike">
                <a:solidFill>
                  <a:srgbClr val="CC4125"/>
                </a:solidFill>
                <a:latin typeface="Verdana"/>
                <a:ea typeface="Verdana"/>
                <a:cs typeface="Verdana"/>
                <a:sym typeface="Verdana"/>
              </a:rPr>
            </a:br>
            <a:r>
              <a:rPr b="0" lang="en" sz="1800" cap="none" strike="noStrike">
                <a:solidFill>
                  <a:srgbClr val="CC4125"/>
                </a:solidFill>
                <a:latin typeface="Verdana"/>
                <a:ea typeface="Verdana"/>
                <a:cs typeface="Verdana"/>
                <a:sym typeface="Verdana"/>
              </a:rPr>
              <a:t>notice np.std() and np.var() divide by n by default which gives us the population standard deviation and variance; change the parameter ddof=1 to divide by n-1 for the sample standard deviation</a:t>
            </a:r>
            <a:br>
              <a:rPr b="0" lang="en" sz="1800" cap="none" strike="noStrike">
                <a:solidFill>
                  <a:srgbClr val="CC4125"/>
                </a:solidFill>
                <a:latin typeface="Verdana"/>
                <a:ea typeface="Verdana"/>
                <a:cs typeface="Verdana"/>
                <a:sym typeface="Verdana"/>
              </a:rPr>
            </a:br>
            <a:r>
              <a:rPr b="0" lang="en" sz="1800" cap="none" strike="noStrike">
                <a:solidFill>
                  <a:srgbClr val="CC4125"/>
                </a:solidFill>
                <a:latin typeface="Verdana"/>
                <a:ea typeface="Verdana"/>
                <a:cs typeface="Verdana"/>
                <a:sym typeface="Verdana"/>
              </a:rPr>
              <a:t>"""</a:t>
            </a:r>
            <a:br>
              <a:rPr b="0" lang="en" sz="1800" cap="none" strike="noStrike">
                <a:solidFill>
                  <a:srgbClr val="CC4125"/>
                </a:solidFill>
                <a:latin typeface="Open Sans"/>
                <a:ea typeface="Open Sans"/>
                <a:cs typeface="Open Sans"/>
                <a:sym typeface="Open Sans"/>
              </a:rPr>
            </a:br>
            <a:r>
              <a:rPr b="0" i="0" lang="en" sz="1800" u="none" cap="none" strike="noStrike">
                <a:solidFill>
                  <a:srgbClr val="0000FF"/>
                </a:solidFill>
                <a:latin typeface="Verdana"/>
                <a:ea typeface="Verdana"/>
                <a:cs typeface="Verdana"/>
                <a:sym typeface="Verdana"/>
              </a:rPr>
              <a:t>print(</a:t>
            </a:r>
            <a:r>
              <a:rPr b="0" i="0" lang="en" sz="1800" u="none" cap="none" strike="noStrike">
                <a:solidFill>
                  <a:srgbClr val="6AA84F"/>
                </a:solidFill>
                <a:latin typeface="Verdana"/>
                <a:ea typeface="Verdana"/>
                <a:cs typeface="Verdana"/>
                <a:sym typeface="Verdana"/>
              </a:rPr>
              <a:t>'%.4f'</a:t>
            </a:r>
            <a:r>
              <a:rPr b="0" i="0" lang="en" sz="1800" u="none" cap="none" strike="noStrike">
                <a:solidFill>
                  <a:srgbClr val="0000FF"/>
                </a:solidFill>
                <a:latin typeface="Verdana"/>
                <a:ea typeface="Verdana"/>
                <a:cs typeface="Verdana"/>
                <a:sym typeface="Verdana"/>
              </a:rPr>
              <a:t> % x.std(ddof=1))</a:t>
            </a:r>
            <a:br>
              <a:rPr b="0" i="0" lang="en" sz="1800" u="none" cap="none" strike="noStrike">
                <a:solidFill>
                  <a:schemeClr val="dk2"/>
                </a:solidFill>
                <a:latin typeface="Open Sans"/>
                <a:ea typeface="Open Sans"/>
                <a:cs typeface="Open Sans"/>
                <a:sym typeface="Open Sans"/>
              </a:rPr>
            </a:br>
            <a:r>
              <a:rPr b="0" i="0" lang="en" sz="1800" u="none" cap="none" strike="noStrike">
                <a:solidFill>
                  <a:srgbClr val="0000FF"/>
                </a:solidFill>
                <a:latin typeface="Verdana"/>
                <a:ea typeface="Verdana"/>
                <a:cs typeface="Verdana"/>
                <a:sym typeface="Verdana"/>
              </a:rPr>
              <a:t>print(</a:t>
            </a:r>
            <a:r>
              <a:rPr b="0" i="0" lang="en" sz="1800" u="none" cap="none" strike="noStrike">
                <a:solidFill>
                  <a:srgbClr val="6AA84F"/>
                </a:solidFill>
                <a:latin typeface="Verdana"/>
                <a:ea typeface="Verdana"/>
                <a:cs typeface="Verdana"/>
                <a:sym typeface="Verdana"/>
              </a:rPr>
              <a:t>'%.4f'</a:t>
            </a:r>
            <a:r>
              <a:rPr b="0" i="0" lang="en" sz="1800" u="none" cap="none" strike="noStrike">
                <a:solidFill>
                  <a:srgbClr val="0000FF"/>
                </a:solidFill>
                <a:latin typeface="Verdana"/>
                <a:ea typeface="Verdana"/>
                <a:cs typeface="Verdana"/>
                <a:sym typeface="Verdana"/>
              </a:rPr>
              <a:t> % np.std(x, ddof=1))</a:t>
            </a:r>
            <a:br>
              <a:rPr b="0" i="0" lang="en" sz="1800" u="none" cap="none" strike="noStrike">
                <a:solidFill>
                  <a:srgbClr val="0000FF"/>
                </a:solidFill>
                <a:latin typeface="Verdana"/>
                <a:ea typeface="Verdana"/>
                <a:cs typeface="Verdana"/>
                <a:sym typeface="Verdana"/>
              </a:rPr>
            </a:br>
            <a:br>
              <a:rPr b="0" i="0" lang="en" sz="1800" u="none" cap="none" strike="noStrike">
                <a:solidFill>
                  <a:schemeClr val="dk2"/>
                </a:solidFill>
                <a:latin typeface="Open Sans"/>
                <a:ea typeface="Open Sans"/>
                <a:cs typeface="Open Sans"/>
                <a:sym typeface="Open Sans"/>
              </a:rPr>
            </a:br>
            <a:r>
              <a:rPr b="0" i="0" lang="en" sz="1800" u="none" cap="none" strike="noStrike">
                <a:solidFill>
                  <a:srgbClr val="76A5AF"/>
                </a:solidFill>
                <a:latin typeface="Verdana"/>
                <a:ea typeface="Verdana"/>
                <a:cs typeface="Verdana"/>
                <a:sym typeface="Verdana"/>
              </a:rPr>
              <a:t># check it with “hand” calculations</a:t>
            </a:r>
            <a:br>
              <a:rPr b="0" i="0" lang="en" sz="1800" u="none" cap="none" strike="noStrike">
                <a:solidFill>
                  <a:srgbClr val="76A5AF"/>
                </a:solidFill>
                <a:latin typeface="Verdana"/>
                <a:ea typeface="Verdana"/>
                <a:cs typeface="Verdana"/>
                <a:sym typeface="Verdana"/>
              </a:rPr>
            </a:br>
            <a:r>
              <a:rPr b="0" i="0" lang="en" sz="1800" u="none" cap="none" strike="noStrike">
                <a:solidFill>
                  <a:srgbClr val="0000FF"/>
                </a:solidFill>
                <a:latin typeface="Verdana"/>
                <a:ea typeface="Verdana"/>
                <a:cs typeface="Verdana"/>
                <a:sym typeface="Verdana"/>
              </a:rPr>
              <a:t>w = np.sqrt((y.sum()/(len(x)-1)))</a:t>
            </a:r>
            <a:br>
              <a:rPr b="0" i="0" lang="en" sz="1800" u="none" cap="none" strike="noStrike">
                <a:solidFill>
                  <a:srgbClr val="0000FF"/>
                </a:solidFill>
                <a:latin typeface="Verdana"/>
                <a:ea typeface="Verdana"/>
                <a:cs typeface="Verdana"/>
                <a:sym typeface="Verdana"/>
              </a:rPr>
            </a:br>
            <a:r>
              <a:rPr b="0" i="0" lang="en" sz="1800" u="none" cap="none" strike="noStrike">
                <a:solidFill>
                  <a:srgbClr val="0000FF"/>
                </a:solidFill>
                <a:latin typeface="Verdana"/>
                <a:ea typeface="Verdana"/>
                <a:cs typeface="Verdana"/>
                <a:sym typeface="Verdana"/>
              </a:rPr>
              <a:t>print(</a:t>
            </a:r>
            <a:r>
              <a:rPr b="0" i="0" lang="en" sz="1800" u="none" cap="none" strike="noStrike">
                <a:solidFill>
                  <a:srgbClr val="6AA84F"/>
                </a:solidFill>
                <a:latin typeface="Verdana"/>
                <a:ea typeface="Verdana"/>
                <a:cs typeface="Verdana"/>
                <a:sym typeface="Verdana"/>
              </a:rPr>
              <a:t>'%.4f'</a:t>
            </a:r>
            <a:r>
              <a:rPr b="0" i="0" lang="en" sz="1800" u="none" cap="none" strike="noStrike">
                <a:solidFill>
                  <a:srgbClr val="0000FF"/>
                </a:solidFill>
                <a:latin typeface="Verdana"/>
                <a:ea typeface="Verdana"/>
                <a:cs typeface="Verdana"/>
                <a:sym typeface="Verdana"/>
              </a:rPr>
              <a:t> % w)</a:t>
            </a:r>
            <a:br>
              <a:rPr b="0" i="0" lang="en" sz="1800" u="none" cap="none" strike="noStrike">
                <a:solidFill>
                  <a:srgbClr val="0000FF"/>
                </a:solidFill>
                <a:latin typeface="Verdana"/>
                <a:ea typeface="Verdana"/>
                <a:cs typeface="Verdana"/>
                <a:sym typeface="Verdana"/>
              </a:rPr>
            </a:br>
            <a:br>
              <a:rPr b="0" i="0" lang="en" sz="1800" u="none" cap="none" strike="noStrike">
                <a:solidFill>
                  <a:srgbClr val="0000FF"/>
                </a:solidFill>
                <a:latin typeface="Verdana"/>
                <a:ea typeface="Verdana"/>
                <a:cs typeface="Verdana"/>
                <a:sym typeface="Verdana"/>
              </a:rPr>
            </a:b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35"/>
          <p:cNvSpPr txBox="1"/>
          <p:nvPr>
            <p:ph type="title"/>
          </p:nvPr>
        </p:nvSpPr>
        <p:spPr>
          <a:xfrm>
            <a:off x="255650" y="12970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Homework</a:t>
            </a:r>
            <a:endParaRPr b="1" i="0" sz="3600" u="none" cap="none" strike="noStrike">
              <a:solidFill>
                <a:schemeClr val="accent1"/>
              </a:solidFill>
              <a:latin typeface="PT Sans Narrow"/>
              <a:ea typeface="PT Sans Narrow"/>
              <a:cs typeface="PT Sans Narrow"/>
              <a:sym typeface="PT Sans Narrow"/>
            </a:endParaRPr>
          </a:p>
        </p:txBody>
      </p:sp>
      <p:sp>
        <p:nvSpPr>
          <p:cNvPr id="824" name="Google Shape;824;p135"/>
          <p:cNvSpPr txBox="1"/>
          <p:nvPr>
            <p:ph idx="1" type="body"/>
          </p:nvPr>
        </p:nvSpPr>
        <p:spPr>
          <a:xfrm>
            <a:off x="311700" y="783125"/>
            <a:ext cx="8520600" cy="3302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How to compute the average of the numbers in a string where each number (int or float) is separated by a comma? Write a function </a:t>
            </a:r>
            <a:r>
              <a:rPr b="0" i="1" lang="en" sz="2000" u="none" cap="none" strike="noStrike">
                <a:solidFill>
                  <a:schemeClr val="dk2"/>
                </a:solidFill>
                <a:latin typeface="Open Sans"/>
                <a:ea typeface="Open Sans"/>
                <a:cs typeface="Open Sans"/>
                <a:sym typeface="Open Sans"/>
              </a:rPr>
              <a:t>avgOysterSize</a:t>
            </a:r>
            <a:r>
              <a:rPr b="0" i="0" lang="en" sz="2000" u="none" cap="none" strike="noStrike">
                <a:solidFill>
                  <a:schemeClr val="dk2"/>
                </a:solidFill>
                <a:latin typeface="Open Sans"/>
                <a:ea typeface="Open Sans"/>
                <a:cs typeface="Open Sans"/>
                <a:sym typeface="Open Sans"/>
              </a:rPr>
              <a:t> to do so. Test your function extensively. Your function must be able to deal with the following cases (and much more):</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“1,2,5.3,4”</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“1,     2, 3, 4, 3.5, 6”</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   1,2,5.0”</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Etc. </a:t>
            </a:r>
            <a:endParaRPr b="0" i="0" sz="2000" u="none" cap="none" strike="noStrike">
              <a:solidFill>
                <a:schemeClr val="dk2"/>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Propose 4-5 data science questions you could explore on the BOP data </a:t>
            </a:r>
            <a:r>
              <a:rPr b="1" i="0" lang="en" sz="2000" u="none" cap="none" strike="noStrike">
                <a:solidFill>
                  <a:srgbClr val="FF0000"/>
                </a:solidFill>
              </a:rPr>
              <a:t>(per person, NOT per team)</a:t>
            </a:r>
            <a:endParaRPr b="1" i="0" sz="2000" u="none" cap="none" strike="noStrike">
              <a:solidFill>
                <a:srgbClr val="FF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828" name="Shape 828"/>
        <p:cNvGrpSpPr/>
        <p:nvPr/>
      </p:nvGrpSpPr>
      <p:grpSpPr>
        <a:xfrm>
          <a:off x="0" y="0"/>
          <a:ext cx="0" cy="0"/>
          <a:chOff x="0" y="0"/>
          <a:chExt cx="0" cy="0"/>
        </a:xfrm>
      </p:grpSpPr>
      <p:sp>
        <p:nvSpPr>
          <p:cNvPr id="829" name="Google Shape;829;p136"/>
          <p:cNvSpPr txBox="1"/>
          <p:nvPr/>
        </p:nvSpPr>
        <p:spPr>
          <a:xfrm>
            <a:off x="1037550" y="1171500"/>
            <a:ext cx="7068900" cy="129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Arial"/>
                <a:ea typeface="Arial"/>
                <a:cs typeface="Arial"/>
                <a:sym typeface="Arial"/>
              </a:rPr>
              <a:t>End of the 4th session</a:t>
            </a:r>
            <a:endParaRPr b="1" i="0" sz="4800" u="none" cap="none" strike="noStrike">
              <a:solidFill>
                <a:srgbClr val="FFFFFF"/>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33" name="Shape 833"/>
        <p:cNvGrpSpPr/>
        <p:nvPr/>
      </p:nvGrpSpPr>
      <p:grpSpPr>
        <a:xfrm>
          <a:off x="0" y="0"/>
          <a:ext cx="0" cy="0"/>
          <a:chOff x="0" y="0"/>
          <a:chExt cx="0" cy="0"/>
        </a:xfrm>
      </p:grpSpPr>
      <p:sp>
        <p:nvSpPr>
          <p:cNvPr id="834" name="Google Shape;834;p137"/>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Session V</a:t>
            </a:r>
            <a:endParaRPr b="1" i="0" sz="5400" u="none" cap="none" strike="noStrike">
              <a:solidFill>
                <a:schemeClr val="accent1"/>
              </a:solidFill>
              <a:latin typeface="PT Sans Narrow"/>
              <a:ea typeface="PT Sans Narrow"/>
              <a:cs typeface="PT Sans Narrow"/>
              <a:sym typeface="PT Sans Narrow"/>
            </a:endParaRPr>
          </a:p>
        </p:txBody>
      </p:sp>
      <p:sp>
        <p:nvSpPr>
          <p:cNvPr id="835" name="Google Shape;835;p137"/>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STEM </a:t>
            </a:r>
            <a:r>
              <a:rPr lang="en"/>
              <a:t>INSTITUTE </a:t>
            </a:r>
            <a:r>
              <a:rPr b="0" i="0" lang="en" sz="2400" u="none" cap="none" strike="noStrike">
                <a:solidFill>
                  <a:schemeClr val="dk2"/>
                </a:solidFill>
                <a:latin typeface="Open Sans"/>
                <a:ea typeface="Open Sans"/>
                <a:cs typeface="Open Sans"/>
                <a:sym typeface="Open Sans"/>
              </a:rPr>
              <a:t>201</a:t>
            </a:r>
            <a:r>
              <a:rPr lang="en"/>
              <a:t>9</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38"/>
          <p:cNvSpPr txBox="1"/>
          <p:nvPr>
            <p:ph type="title"/>
          </p:nvPr>
        </p:nvSpPr>
        <p:spPr>
          <a:xfrm>
            <a:off x="311700" y="2277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Outline</a:t>
            </a:r>
            <a:endParaRPr b="1" i="0" sz="3600" u="none" cap="none" strike="noStrike">
              <a:solidFill>
                <a:schemeClr val="accent1"/>
              </a:solidFill>
              <a:latin typeface="PT Sans Narrow"/>
              <a:ea typeface="PT Sans Narrow"/>
              <a:cs typeface="PT Sans Narrow"/>
              <a:sym typeface="PT Sans Narrow"/>
            </a:endParaRPr>
          </a:p>
        </p:txBody>
      </p:sp>
      <p:sp>
        <p:nvSpPr>
          <p:cNvPr id="841" name="Google Shape;841;p138"/>
          <p:cNvSpPr txBox="1"/>
          <p:nvPr>
            <p:ph idx="1" type="body"/>
          </p:nvPr>
        </p:nvSpPr>
        <p:spPr>
          <a:xfrm>
            <a:off x="311700" y="920400"/>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Did you do the homework?</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Timeline of the project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Exploring the data</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Arrays, DataFrame and Series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Getting started with the BOP data in Python</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
        <p:nvSpPr>
          <p:cNvPr id="842" name="Google Shape;842;p138"/>
          <p:cNvSpPr/>
          <p:nvPr/>
        </p:nvSpPr>
        <p:spPr>
          <a:xfrm>
            <a:off x="1103800" y="2792025"/>
            <a:ext cx="5853900" cy="190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We will consider the following example:</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Means of the oyster sizes for each substrate within one expedition</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39"/>
          <p:cNvSpPr txBox="1"/>
          <p:nvPr>
            <p:ph type="title"/>
          </p:nvPr>
        </p:nvSpPr>
        <p:spPr>
          <a:xfrm>
            <a:off x="311700" y="64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Timeline of the project</a:t>
            </a:r>
            <a:endParaRPr b="1" i="0" sz="3600" u="none" cap="none" strike="noStrike">
              <a:solidFill>
                <a:schemeClr val="accent1"/>
              </a:solidFill>
              <a:latin typeface="PT Sans Narrow"/>
              <a:ea typeface="PT Sans Narrow"/>
              <a:cs typeface="PT Sans Narrow"/>
              <a:sym typeface="PT Sans Narrow"/>
            </a:endParaRPr>
          </a:p>
        </p:txBody>
      </p:sp>
      <p:sp>
        <p:nvSpPr>
          <p:cNvPr id="848" name="Google Shape;848;p139"/>
          <p:cNvSpPr txBox="1"/>
          <p:nvPr>
            <p:ph idx="1" type="body"/>
          </p:nvPr>
        </p:nvSpPr>
        <p:spPr>
          <a:xfrm>
            <a:off x="311700" y="724150"/>
            <a:ext cx="8520600" cy="397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Listen carefully to the lecture and practice</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Monday</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Review of your research questions (homework)</a:t>
            </a:r>
            <a:endParaRPr b="0" i="0" sz="14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Dealing with data in Python</a:t>
            </a:r>
            <a:endParaRPr b="0" i="0" sz="14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Tuesday</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Brainstorming and final review of the research question</a:t>
            </a:r>
            <a:endParaRPr b="0" i="0" sz="14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Data visualization in Python</a:t>
            </a:r>
            <a:endParaRPr b="0" i="0" sz="14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Work on the project</a:t>
            </a:r>
            <a:endParaRPr b="0" i="0" sz="14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Wednesday</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Work on the project - Morning and afternoon</a:t>
            </a:r>
            <a:endParaRPr b="0" i="0" sz="14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Thursday</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Working on the project - Morning</a:t>
            </a:r>
            <a:endParaRPr b="0" i="0" sz="14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Friday</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Presentations</a:t>
            </a:r>
            <a:endParaRPr b="0" i="0" sz="1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Exploring the data</a:t>
            </a:r>
            <a:endParaRPr b="1" i="0" sz="3600" u="none" cap="none" strike="noStrike">
              <a:solidFill>
                <a:schemeClr val="accent1"/>
              </a:solidFill>
              <a:latin typeface="PT Sans Narrow"/>
              <a:ea typeface="PT Sans Narrow"/>
              <a:cs typeface="PT Sans Narrow"/>
              <a:sym typeface="PT Sans Narrow"/>
            </a:endParaRPr>
          </a:p>
        </p:txBody>
      </p:sp>
      <p:sp>
        <p:nvSpPr>
          <p:cNvPr id="854" name="Google Shape;854;p14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How would you get the answer to this question using the data? (no python)</a:t>
            </a:r>
            <a:endParaRPr b="0" i="0" sz="1800" u="none" cap="none" strike="noStrike">
              <a:solidFill>
                <a:schemeClr val="dk2"/>
              </a:solidFill>
              <a:latin typeface="Open Sans"/>
              <a:ea typeface="Open Sans"/>
              <a:cs typeface="Open Sans"/>
              <a:sym typeface="Open Sans"/>
            </a:endParaRPr>
          </a:p>
        </p:txBody>
      </p:sp>
      <p:sp>
        <p:nvSpPr>
          <p:cNvPr id="855" name="Google Shape;855;p140"/>
          <p:cNvSpPr/>
          <p:nvPr/>
        </p:nvSpPr>
        <p:spPr>
          <a:xfrm>
            <a:off x="1570250" y="1884475"/>
            <a:ext cx="5853900" cy="220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We will consider the following example:</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Means of the oyster sizes for each substrate within one expedition</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41"/>
          <p:cNvSpPr txBox="1"/>
          <p:nvPr>
            <p:ph type="title"/>
          </p:nvPr>
        </p:nvSpPr>
        <p:spPr>
          <a:xfrm>
            <a:off x="311700" y="-883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Arrays</a:t>
            </a:r>
            <a:endParaRPr b="1" i="0" sz="3600" u="none" cap="none" strike="noStrike">
              <a:solidFill>
                <a:schemeClr val="accent1"/>
              </a:solidFill>
              <a:latin typeface="PT Sans Narrow"/>
              <a:ea typeface="PT Sans Narrow"/>
              <a:cs typeface="PT Sans Narrow"/>
              <a:sym typeface="PT Sans Narrow"/>
            </a:endParaRPr>
          </a:p>
        </p:txBody>
      </p:sp>
      <p:sp>
        <p:nvSpPr>
          <p:cNvPr id="861" name="Google Shape;861;p141"/>
          <p:cNvSpPr txBox="1"/>
          <p:nvPr>
            <p:ph idx="1" type="body"/>
          </p:nvPr>
        </p:nvSpPr>
        <p:spPr>
          <a:xfrm>
            <a:off x="311700" y="509575"/>
            <a:ext cx="8520600" cy="44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i="0" lang="en" sz="1500" u="none" cap="none" strike="noStrike">
                <a:solidFill>
                  <a:schemeClr val="dk2"/>
                </a:solidFill>
                <a:latin typeface="Open Sans"/>
                <a:ea typeface="Open Sans"/>
                <a:cs typeface="Open Sans"/>
                <a:sym typeface="Open Sans"/>
              </a:rPr>
              <a:t>NumPy defines n-dimensional array objects (ndarray) which are fast, flexible containers for large data sets in Python</a:t>
            </a:r>
            <a:endParaRPr b="0" i="0" sz="1500" u="none" cap="none" strike="noStrike">
              <a:solidFill>
                <a:schemeClr val="dk2"/>
              </a:solidFill>
              <a:latin typeface="Open Sans"/>
              <a:ea typeface="Open Sans"/>
              <a:cs typeface="Open Sans"/>
              <a:sym typeface="Open Sans"/>
            </a:endParaRPr>
          </a:p>
          <a:p>
            <a:pPr indent="0" lvl="0" marL="0" marR="0" rtl="0" algn="l">
              <a:lnSpc>
                <a:spcPct val="100000"/>
              </a:lnSpc>
              <a:spcBef>
                <a:spcPts val="1600"/>
              </a:spcBef>
              <a:spcAft>
                <a:spcPts val="0"/>
              </a:spcAft>
              <a:buClr>
                <a:schemeClr val="dk2"/>
              </a:buClr>
              <a:buSzPts val="1800"/>
              <a:buFont typeface="Open Sans"/>
              <a:buNone/>
            </a:pPr>
            <a:r>
              <a:rPr b="0" i="0" lang="en" sz="1500" u="none" cap="none" strike="noStrike">
                <a:solidFill>
                  <a:schemeClr val="dk2"/>
                </a:solidFill>
                <a:latin typeface="Open Sans"/>
                <a:ea typeface="Open Sans"/>
                <a:cs typeface="Open Sans"/>
                <a:sym typeface="Open Sans"/>
              </a:rPr>
              <a:t>Arrays contain elements of the same type</a:t>
            </a:r>
            <a:endParaRPr b="0" i="0" sz="1500" u="none" cap="none" strike="noStrike">
              <a:solidFill>
                <a:schemeClr val="dk2"/>
              </a:solidFill>
              <a:latin typeface="Open Sans"/>
              <a:ea typeface="Open Sans"/>
              <a:cs typeface="Open Sans"/>
              <a:sym typeface="Open Sans"/>
            </a:endParaRPr>
          </a:p>
          <a:p>
            <a:pPr indent="0" lvl="0" marL="0" marR="0" rtl="0" algn="l">
              <a:lnSpc>
                <a:spcPct val="100000"/>
              </a:lnSpc>
              <a:spcBef>
                <a:spcPts val="1600"/>
              </a:spcBef>
              <a:spcAft>
                <a:spcPts val="0"/>
              </a:spcAft>
              <a:buClr>
                <a:schemeClr val="dk2"/>
              </a:buClr>
              <a:buSzPts val="1800"/>
              <a:buFont typeface="Open Sans"/>
              <a:buNone/>
            </a:pPr>
            <a:r>
              <a:rPr b="0" i="0" lang="en" sz="1500" u="none" cap="none" strike="noStrike">
                <a:solidFill>
                  <a:schemeClr val="dk2"/>
                </a:solidFill>
                <a:latin typeface="Open Sans"/>
                <a:ea typeface="Open Sans"/>
                <a:cs typeface="Open Sans"/>
                <a:sym typeface="Open Sans"/>
              </a:rPr>
              <a:t>Arrays allow operations between arrays and scalars </a:t>
            </a:r>
            <a:endParaRPr b="0" i="0" sz="15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400" u="none" cap="none" strike="noStrike">
                <a:solidFill>
                  <a:srgbClr val="CC4125"/>
                </a:solidFill>
                <a:latin typeface="Verdana"/>
                <a:ea typeface="Verdana"/>
                <a:cs typeface="Verdana"/>
                <a:sym typeface="Verdana"/>
              </a:rPr>
              <a:t># lists are appropriate to create an array</a:t>
            </a:r>
            <a:endParaRPr b="0" i="0" sz="1400" u="none" cap="none" strike="noStrike">
              <a:solidFill>
                <a:srgbClr val="CC4125"/>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import numpy as np</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data = [6, 5, 9, 8]</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arr = np.array(data)</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CC4125"/>
                </a:solidFill>
                <a:latin typeface="Verdana"/>
                <a:ea typeface="Verdana"/>
                <a:cs typeface="Verdana"/>
                <a:sym typeface="Verdana"/>
              </a:rPr>
              <a:t># operations on arrays</a:t>
            </a:r>
            <a:endParaRPr b="0" i="0" sz="1400" u="none" cap="none" strike="noStrike">
              <a:solidFill>
                <a:srgbClr val="CC4125"/>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arr * arr</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CC4125"/>
                </a:solidFill>
                <a:latin typeface="Verdana"/>
                <a:ea typeface="Verdana"/>
                <a:cs typeface="Verdana"/>
                <a:sym typeface="Verdana"/>
              </a:rPr>
              <a:t># operation with scalar</a:t>
            </a:r>
            <a:endParaRPr b="0" i="0" sz="1400" u="none" cap="none" strike="noStrike">
              <a:solidFill>
                <a:srgbClr val="CC4125"/>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1/arr</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arr ** 0.5</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CC4125"/>
                </a:solidFill>
                <a:latin typeface="Verdana"/>
                <a:ea typeface="Verdana"/>
                <a:cs typeface="Verdana"/>
                <a:sym typeface="Verdana"/>
              </a:rPr>
              <a:t># 2-dimensional array</a:t>
            </a:r>
            <a:endParaRPr b="0" i="0" sz="1400" u="none" cap="none" strike="noStrike">
              <a:solidFill>
                <a:srgbClr val="CC4125"/>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arr1 = np.array([data, data])</a:t>
            </a:r>
            <a:br>
              <a:rPr b="0" i="0" lang="en" sz="1400" u="none" cap="none" strike="noStrike">
                <a:solidFill>
                  <a:srgbClr val="0000FF"/>
                </a:solidFill>
                <a:latin typeface="Verdana"/>
                <a:ea typeface="Verdana"/>
                <a:cs typeface="Verdana"/>
                <a:sym typeface="Verdana"/>
              </a:rPr>
            </a:b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42"/>
          <p:cNvSpPr txBox="1"/>
          <p:nvPr>
            <p:ph type="title"/>
          </p:nvPr>
        </p:nvSpPr>
        <p:spPr>
          <a:xfrm>
            <a:off x="311700" y="-1645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DataFrame and Series</a:t>
            </a:r>
            <a:endParaRPr b="1" i="0" sz="3600" u="none" cap="none" strike="noStrike">
              <a:solidFill>
                <a:schemeClr val="accent1"/>
              </a:solidFill>
              <a:latin typeface="PT Sans Narrow"/>
              <a:ea typeface="PT Sans Narrow"/>
              <a:cs typeface="PT Sans Narrow"/>
              <a:sym typeface="PT Sans Narrow"/>
            </a:endParaRPr>
          </a:p>
        </p:txBody>
      </p:sp>
      <p:sp>
        <p:nvSpPr>
          <p:cNvPr id="867" name="Google Shape;867;p142"/>
          <p:cNvSpPr txBox="1"/>
          <p:nvPr>
            <p:ph idx="1" type="body"/>
          </p:nvPr>
        </p:nvSpPr>
        <p:spPr>
          <a:xfrm>
            <a:off x="311700" y="502550"/>
            <a:ext cx="8520600" cy="444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Pandas provides two important data structures: DataFrame and Series</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A </a:t>
            </a:r>
            <a:r>
              <a:rPr b="1" i="0" lang="en" sz="1800" u="none" cap="none" strike="noStrike">
                <a:solidFill>
                  <a:schemeClr val="dk2"/>
                </a:solidFill>
                <a:latin typeface="Open Sans"/>
                <a:ea typeface="Open Sans"/>
                <a:cs typeface="Open Sans"/>
                <a:sym typeface="Open Sans"/>
              </a:rPr>
              <a:t>Series</a:t>
            </a:r>
            <a:r>
              <a:rPr b="0" i="0" lang="en" sz="1800" u="none" cap="none" strike="noStrike">
                <a:solidFill>
                  <a:schemeClr val="dk2"/>
                </a:solidFill>
                <a:latin typeface="Open Sans"/>
                <a:ea typeface="Open Sans"/>
                <a:cs typeface="Open Sans"/>
                <a:sym typeface="Open Sans"/>
              </a:rPr>
              <a:t> is a one-dimensional object containing an array of data called </a:t>
            </a:r>
            <a:r>
              <a:rPr b="0" i="1" lang="en" sz="1800" u="none" cap="none" strike="noStrike">
                <a:solidFill>
                  <a:schemeClr val="dk2"/>
                </a:solidFill>
                <a:latin typeface="Open Sans"/>
                <a:ea typeface="Open Sans"/>
                <a:cs typeface="Open Sans"/>
                <a:sym typeface="Open Sans"/>
              </a:rPr>
              <a:t>values </a:t>
            </a:r>
            <a:r>
              <a:rPr b="0" i="0" lang="en" sz="1800" u="none" cap="none" strike="noStrike">
                <a:solidFill>
                  <a:schemeClr val="dk2"/>
                </a:solidFill>
                <a:latin typeface="Open Sans"/>
                <a:ea typeface="Open Sans"/>
                <a:cs typeface="Open Sans"/>
                <a:sym typeface="Open Sans"/>
              </a:rPr>
              <a:t>(of any Numpy data type) and an associated array of data labels called </a:t>
            </a:r>
            <a:r>
              <a:rPr b="0" i="1" lang="en" sz="1800" u="none" cap="none" strike="noStrike">
                <a:solidFill>
                  <a:schemeClr val="dk2"/>
                </a:solidFill>
                <a:latin typeface="Open Sans"/>
                <a:ea typeface="Open Sans"/>
                <a:cs typeface="Open Sans"/>
                <a:sym typeface="Open Sans"/>
              </a:rPr>
              <a:t>index</a:t>
            </a:r>
            <a:endParaRPr b="0" i="1"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import pandas as pd</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 = pd.Series([4, 7, 5]) </a:t>
            </a:r>
            <a:r>
              <a:rPr b="0" i="0" lang="en" sz="1400" u="none" cap="none" strike="noStrike">
                <a:solidFill>
                  <a:schemeClr val="lt2"/>
                </a:solidFill>
                <a:latin typeface="Verdana"/>
                <a:ea typeface="Verdana"/>
                <a:cs typeface="Verdana"/>
                <a:sym typeface="Verdana"/>
              </a:rPr>
              <a:t># series from an array</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chemeClr val="lt2"/>
                </a:solidFill>
                <a:latin typeface="Verdana"/>
                <a:ea typeface="Verdana"/>
                <a:cs typeface="Verdana"/>
                <a:sym typeface="Verdana"/>
              </a:rPr>
              <a:t># the indices are on the left and the values are on the right</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s.values   </a:t>
            </a:r>
            <a:r>
              <a:rPr b="0" i="0" lang="en" sz="1400" u="none" cap="none" strike="noStrike">
                <a:solidFill>
                  <a:schemeClr val="lt2"/>
                </a:solidFill>
                <a:latin typeface="Verdana"/>
                <a:ea typeface="Verdana"/>
                <a:cs typeface="Verdana"/>
                <a:sym typeface="Verdana"/>
              </a:rPr>
              <a:t>#array([4, 7, 5]) </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s.index    </a:t>
            </a:r>
            <a:r>
              <a:rPr b="0" i="0" lang="en" sz="1400" u="none" cap="none" strike="noStrike">
                <a:solidFill>
                  <a:schemeClr val="lt2"/>
                </a:solidFill>
                <a:latin typeface="Verdana"/>
                <a:ea typeface="Verdana"/>
                <a:cs typeface="Verdana"/>
                <a:sym typeface="Verdana"/>
              </a:rPr>
              <a:t>#RangeIndex(start=0, stop=3, step=1) </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chemeClr val="lt2"/>
                </a:solidFill>
                <a:latin typeface="Verdana"/>
                <a:ea typeface="Verdana"/>
                <a:cs typeface="Verdana"/>
                <a:sym typeface="Verdana"/>
              </a:rPr>
              <a:t># series from a dictionary</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dict ={'Ohio' : 100, 'New York' : 5, 'New Jersey' : 50} </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s1 = p.Series(dict)</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s1</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chemeClr val="lt2"/>
                </a:solidFill>
                <a:latin typeface="Verdana"/>
                <a:ea typeface="Verdana"/>
                <a:cs typeface="Verdana"/>
                <a:sym typeface="Verdana"/>
              </a:rPr>
              <a:t># series from 2 arrays - values and index</a:t>
            </a:r>
            <a:endParaRPr b="0" i="0" sz="1400" u="none" cap="none" strike="noStrike">
              <a:solidFill>
                <a:schemeClr val="lt2"/>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s2 = p.Series([4,7,8], index=['a', 'b', 'c'])</a:t>
            </a:r>
            <a:endParaRPr b="0" i="0" sz="1800" u="none" cap="none" strike="noStrike">
              <a:solidFill>
                <a:srgbClr val="0000FF"/>
              </a:solidFill>
              <a:latin typeface="Open Sans"/>
              <a:ea typeface="Open Sans"/>
              <a:cs typeface="Open Sans"/>
              <a:sym typeface="Open Sans"/>
            </a:endParaRPr>
          </a:p>
        </p:txBody>
      </p:sp>
      <p:pic>
        <p:nvPicPr>
          <p:cNvPr id="868" name="Google Shape;868;p142"/>
          <p:cNvPicPr preferRelativeResize="0"/>
          <p:nvPr/>
        </p:nvPicPr>
        <p:blipFill rotWithShape="1">
          <a:blip r:embed="rId3">
            <a:alphaModFix/>
          </a:blip>
          <a:srcRect b="0" l="0" r="0" t="0"/>
          <a:stretch/>
        </p:blipFill>
        <p:spPr>
          <a:xfrm>
            <a:off x="6758513" y="1984625"/>
            <a:ext cx="1047750" cy="723900"/>
          </a:xfrm>
          <a:prstGeom prst="rect">
            <a:avLst/>
          </a:prstGeom>
          <a:noFill/>
          <a:ln>
            <a:noFill/>
          </a:ln>
        </p:spPr>
      </p:pic>
      <p:pic>
        <p:nvPicPr>
          <p:cNvPr id="869" name="Google Shape;869;p142"/>
          <p:cNvPicPr preferRelativeResize="0"/>
          <p:nvPr/>
        </p:nvPicPr>
        <p:blipFill rotWithShape="1">
          <a:blip r:embed="rId4">
            <a:alphaModFix/>
          </a:blip>
          <a:srcRect b="0" l="0" r="0" t="0"/>
          <a:stretch/>
        </p:blipFill>
        <p:spPr>
          <a:xfrm>
            <a:off x="6758513" y="3064475"/>
            <a:ext cx="1419225" cy="666750"/>
          </a:xfrm>
          <a:prstGeom prst="rect">
            <a:avLst/>
          </a:prstGeom>
          <a:noFill/>
          <a:ln>
            <a:noFill/>
          </a:ln>
        </p:spPr>
      </p:pic>
      <p:pic>
        <p:nvPicPr>
          <p:cNvPr id="870" name="Google Shape;870;p142"/>
          <p:cNvPicPr preferRelativeResize="0"/>
          <p:nvPr/>
        </p:nvPicPr>
        <p:blipFill rotWithShape="1">
          <a:blip r:embed="rId5">
            <a:alphaModFix/>
          </a:blip>
          <a:srcRect b="0" l="0" r="0" t="0"/>
          <a:stretch/>
        </p:blipFill>
        <p:spPr>
          <a:xfrm>
            <a:off x="6782338" y="3933388"/>
            <a:ext cx="1000125" cy="657225"/>
          </a:xfrm>
          <a:prstGeom prst="rect">
            <a:avLst/>
          </a:prstGeom>
          <a:noFill/>
          <a:ln>
            <a:noFill/>
          </a:ln>
        </p:spPr>
      </p:pic>
      <p:sp>
        <p:nvSpPr>
          <p:cNvPr id="871" name="Google Shape;871;p142"/>
          <p:cNvSpPr txBox="1"/>
          <p:nvPr/>
        </p:nvSpPr>
        <p:spPr>
          <a:xfrm>
            <a:off x="6318825" y="1882400"/>
            <a:ext cx="2802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t>
            </a:r>
            <a:endParaRPr b="0" i="0" sz="1400" u="none" cap="none" strike="noStrike">
              <a:solidFill>
                <a:srgbClr val="000000"/>
              </a:solidFill>
              <a:latin typeface="Arial"/>
              <a:ea typeface="Arial"/>
              <a:cs typeface="Arial"/>
              <a:sym typeface="Arial"/>
            </a:endParaRPr>
          </a:p>
        </p:txBody>
      </p:sp>
      <p:sp>
        <p:nvSpPr>
          <p:cNvPr id="872" name="Google Shape;872;p142"/>
          <p:cNvSpPr txBox="1"/>
          <p:nvPr/>
        </p:nvSpPr>
        <p:spPr>
          <a:xfrm>
            <a:off x="6350200" y="2852825"/>
            <a:ext cx="4083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873" name="Google Shape;873;p142"/>
          <p:cNvSpPr txBox="1"/>
          <p:nvPr/>
        </p:nvSpPr>
        <p:spPr>
          <a:xfrm>
            <a:off x="6374050" y="3791875"/>
            <a:ext cx="4083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311700" y="-88375"/>
            <a:ext cx="8520600" cy="59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DataFrame and Series</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879" name="Google Shape;879;p143"/>
          <p:cNvSpPr txBox="1"/>
          <p:nvPr>
            <p:ph idx="1" type="body"/>
          </p:nvPr>
        </p:nvSpPr>
        <p:spPr>
          <a:xfrm>
            <a:off x="101100" y="437225"/>
            <a:ext cx="8731200" cy="4560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A </a:t>
            </a:r>
            <a:r>
              <a:rPr b="1" i="0" lang="en" sz="1800" u="none" cap="none" strike="noStrike">
                <a:solidFill>
                  <a:schemeClr val="dk2"/>
                </a:solidFill>
                <a:latin typeface="Open Sans"/>
                <a:ea typeface="Open Sans"/>
                <a:cs typeface="Open Sans"/>
                <a:sym typeface="Open Sans"/>
              </a:rPr>
              <a:t>DataFrame</a:t>
            </a:r>
            <a:r>
              <a:rPr b="0" i="0" lang="en" sz="1800" u="none" cap="none" strike="noStrike">
                <a:solidFill>
                  <a:schemeClr val="dk2"/>
                </a:solidFill>
                <a:latin typeface="Open Sans"/>
                <a:ea typeface="Open Sans"/>
                <a:cs typeface="Open Sans"/>
                <a:sym typeface="Open Sans"/>
              </a:rPr>
              <a:t> is a spreadsheet-like data structure containing an ordered collection of columns (with different value types). It has a row and column index</a:t>
            </a:r>
            <a:endParaRPr b="0" i="0" sz="18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import pandas as pd</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data =  {'state' : ['Ohio', 'New York', 'New Jersey'], 'year': [2000, 2001, 2002]}</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df = pd.DataFrame(data)</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df.columns</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df.values</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df.index</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df.head() </a:t>
            </a:r>
            <a:r>
              <a:rPr b="0" i="0" lang="en" sz="1400" u="none" cap="none" strike="noStrike">
                <a:solidFill>
                  <a:schemeClr val="lt2"/>
                </a:solidFill>
                <a:latin typeface="Verdana"/>
                <a:ea typeface="Verdana"/>
                <a:cs typeface="Verdana"/>
                <a:sym typeface="Verdana"/>
              </a:rPr>
              <a:t># 5 first rows</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df.tail() </a:t>
            </a:r>
            <a:r>
              <a:rPr b="0" i="0" lang="en" sz="1400" u="none" cap="none" strike="noStrike">
                <a:solidFill>
                  <a:schemeClr val="lt2"/>
                </a:solidFill>
                <a:latin typeface="Verdana"/>
                <a:ea typeface="Verdana"/>
                <a:cs typeface="Verdana"/>
                <a:sym typeface="Verdana"/>
              </a:rPr>
              <a:t># 5 last rows</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df.shape </a:t>
            </a:r>
            <a:r>
              <a:rPr b="0" i="0" lang="en" sz="1400" u="none" cap="none" strike="noStrike">
                <a:solidFill>
                  <a:schemeClr val="lt2"/>
                </a:solidFill>
                <a:latin typeface="Verdana"/>
                <a:ea typeface="Verdana"/>
                <a:cs typeface="Verdana"/>
                <a:sym typeface="Verdana"/>
              </a:rPr>
              <a:t># number of rows and columns in this order</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df.iloc[1] </a:t>
            </a:r>
            <a:r>
              <a:rPr b="0" i="0" lang="en" sz="1400" u="none" cap="none" strike="noStrike">
                <a:solidFill>
                  <a:schemeClr val="lt2"/>
                </a:solidFill>
                <a:latin typeface="Verdana"/>
                <a:ea typeface="Verdana"/>
                <a:cs typeface="Verdana"/>
                <a:sym typeface="Verdana"/>
              </a:rPr>
              <a:t># row1</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df.iloc[1]['state'] </a:t>
            </a:r>
            <a:r>
              <a:rPr b="0" i="0" lang="en" sz="1400" u="none" cap="none" strike="noStrike">
                <a:solidFill>
                  <a:schemeClr val="lt2"/>
                </a:solidFill>
                <a:latin typeface="Verdana"/>
                <a:ea typeface="Verdana"/>
                <a:cs typeface="Verdana"/>
                <a:sym typeface="Verdana"/>
              </a:rPr>
              <a:t># specific element</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df.index = ['row1', 'row2', 'row3'] </a:t>
            </a:r>
            <a:r>
              <a:rPr b="0" i="0" lang="en" sz="1400" u="none" cap="none" strike="noStrike">
                <a:solidFill>
                  <a:schemeClr val="lt2"/>
                </a:solidFill>
                <a:latin typeface="Verdana"/>
                <a:ea typeface="Verdana"/>
                <a:cs typeface="Verdana"/>
                <a:sym typeface="Verdana"/>
              </a:rPr>
              <a:t># renaming the index</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df.replace(['Ohio'], ['Iowa']) </a:t>
            </a:r>
            <a:r>
              <a:rPr b="0" i="0" lang="en" sz="1400" u="none" cap="none" strike="noStrike">
                <a:solidFill>
                  <a:schemeClr val="lt2"/>
                </a:solidFill>
                <a:latin typeface="Verdana"/>
                <a:ea typeface="Verdana"/>
                <a:cs typeface="Verdana"/>
                <a:sym typeface="Verdana"/>
              </a:rPr>
              <a:t>#replace a value</a:t>
            </a:r>
            <a:endParaRPr b="0" i="0" sz="1400" u="none" cap="none" strike="noStrike">
              <a:solidFill>
                <a:schemeClr val="lt2"/>
              </a:solidFill>
              <a:latin typeface="Verdana"/>
              <a:ea typeface="Verdana"/>
              <a:cs typeface="Verdana"/>
              <a:sym typeface="Verdana"/>
            </a:endParaRPr>
          </a:p>
          <a:p>
            <a:pPr indent="0" lvl="0" marL="0" marR="0" rtl="0" algn="l">
              <a:lnSpc>
                <a:spcPct val="100000"/>
              </a:lnSpc>
              <a:spcBef>
                <a:spcPts val="500"/>
              </a:spcBef>
              <a:spcAft>
                <a:spcPts val="10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df.columns = [‘state’, ‘newyear’] </a:t>
            </a:r>
            <a:r>
              <a:rPr b="0" i="0" lang="en" sz="1400" u="none" cap="none" strike="noStrike">
                <a:solidFill>
                  <a:schemeClr val="lt2"/>
                </a:solidFill>
                <a:latin typeface="Verdana"/>
                <a:ea typeface="Verdana"/>
                <a:cs typeface="Verdana"/>
                <a:sym typeface="Verdana"/>
              </a:rPr>
              <a:t># renaming the columns</a:t>
            </a:r>
            <a:endParaRPr b="0" i="0" sz="1400" u="none" cap="none" strike="noStrike">
              <a:solidFill>
                <a:schemeClr val="lt2"/>
              </a:solidFill>
              <a:latin typeface="Verdana"/>
              <a:ea typeface="Verdana"/>
              <a:cs typeface="Verdana"/>
              <a:sym typeface="Verdana"/>
            </a:endParaRPr>
          </a:p>
        </p:txBody>
      </p:sp>
      <p:pic>
        <p:nvPicPr>
          <p:cNvPr id="880" name="Google Shape;880;p143"/>
          <p:cNvPicPr preferRelativeResize="0"/>
          <p:nvPr/>
        </p:nvPicPr>
        <p:blipFill rotWithShape="1">
          <a:blip r:embed="rId3">
            <a:alphaModFix/>
          </a:blip>
          <a:srcRect b="0" l="0" r="0" t="0"/>
          <a:stretch/>
        </p:blipFill>
        <p:spPr>
          <a:xfrm>
            <a:off x="7453863" y="1323625"/>
            <a:ext cx="1533525" cy="116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Outline</a:t>
            </a:r>
            <a:endParaRPr b="1" i="0" sz="3600" u="none" cap="none" strike="noStrike">
              <a:solidFill>
                <a:schemeClr val="accent1"/>
              </a:solidFill>
              <a:latin typeface="PT Sans Narrow"/>
              <a:ea typeface="PT Sans Narrow"/>
              <a:cs typeface="PT Sans Narrow"/>
              <a:sym typeface="PT Sans Narrow"/>
            </a:endParaRPr>
          </a:p>
        </p:txBody>
      </p:sp>
      <p:sp>
        <p:nvSpPr>
          <p:cNvPr id="192" name="Google Shape;192;p36"/>
          <p:cNvSpPr txBox="1"/>
          <p:nvPr>
            <p:ph idx="1" type="body"/>
          </p:nvPr>
        </p:nvSpPr>
        <p:spPr>
          <a:xfrm>
            <a:off x="311700" y="11901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What is Python?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Comments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Calculating with Python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Variables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print() function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Types - int, float, boolean, string</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44"/>
          <p:cNvSpPr txBox="1"/>
          <p:nvPr>
            <p:ph type="title"/>
          </p:nvPr>
        </p:nvSpPr>
        <p:spPr>
          <a:xfrm>
            <a:off x="311700" y="2926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Getting Started with the BOP Data</a:t>
            </a:r>
            <a:endParaRPr b="1" i="0" sz="3600" u="none" cap="none" strike="noStrike">
              <a:solidFill>
                <a:schemeClr val="accent1"/>
              </a:solidFill>
              <a:latin typeface="PT Sans Narrow"/>
              <a:ea typeface="PT Sans Narrow"/>
              <a:cs typeface="PT Sans Narrow"/>
              <a:sym typeface="PT Sans Narrow"/>
            </a:endParaRPr>
          </a:p>
        </p:txBody>
      </p:sp>
      <p:sp>
        <p:nvSpPr>
          <p:cNvPr id="886" name="Google Shape;886;p144"/>
          <p:cNvSpPr txBox="1"/>
          <p:nvPr>
            <p:ph idx="1" type="body"/>
          </p:nvPr>
        </p:nvSpPr>
        <p:spPr>
          <a:xfrm>
            <a:off x="353450" y="845025"/>
            <a:ext cx="8520600" cy="417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%matplotlib notebook </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import numpy as np</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import scipy as sp</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from scipy import stats</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import pandas as pd</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import matplotlib.pyplot as plt</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import seaborn as sns</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lang="en" sz="1400">
                <a:solidFill>
                  <a:srgbClr val="0000FF"/>
                </a:solidFill>
                <a:latin typeface="Verdana"/>
                <a:ea typeface="Verdana"/>
                <a:cs typeface="Verdana"/>
                <a:sym typeface="Verdana"/>
              </a:rPr>
              <a:t>sns.set()</a:t>
            </a:r>
            <a:endParaRPr sz="14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t/>
            </a:r>
            <a:endParaRPr sz="14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let Python know that the first row is the header. data2018 is a DataFrame</a:t>
            </a:r>
            <a:br>
              <a:rPr b="0" i="0" lang="en" sz="1800" u="none" cap="none" strike="noStrike">
                <a:solidFill>
                  <a:schemeClr val="dk2"/>
                </a:solidFill>
                <a:latin typeface="Open Sans"/>
                <a:ea typeface="Open Sans"/>
                <a:cs typeface="Open Sans"/>
                <a:sym typeface="Open Sans"/>
              </a:rPr>
            </a:br>
            <a:r>
              <a:rPr b="0" i="0" lang="en" sz="1400" u="none" cap="none" strike="noStrike">
                <a:solidFill>
                  <a:srgbClr val="0000FF"/>
                </a:solidFill>
                <a:latin typeface="Verdana"/>
                <a:ea typeface="Verdana"/>
                <a:cs typeface="Verdana"/>
                <a:sym typeface="Verdana"/>
              </a:rPr>
              <a:t>data2018 = pd.read_csv('</a:t>
            </a:r>
            <a:r>
              <a:rPr lang="en" sz="1400">
                <a:solidFill>
                  <a:srgbClr val="0000FF"/>
                </a:solidFill>
                <a:latin typeface="Verdana"/>
                <a:ea typeface="Verdana"/>
                <a:cs typeface="Verdana"/>
                <a:sym typeface="Verdana"/>
              </a:rPr>
              <a:t>C:/</a:t>
            </a:r>
            <a:r>
              <a:rPr b="0" i="0" lang="en" sz="1400" u="none" cap="none" strike="noStrike">
                <a:solidFill>
                  <a:srgbClr val="0000FF"/>
                </a:solidFill>
                <a:latin typeface="Verdana"/>
                <a:ea typeface="Verdana"/>
                <a:cs typeface="Verdana"/>
                <a:sym typeface="Verdana"/>
              </a:rPr>
              <a:t>your path and </a:t>
            </a:r>
            <a:r>
              <a:rPr lang="en" sz="1400">
                <a:solidFill>
                  <a:srgbClr val="0000FF"/>
                </a:solidFill>
                <a:latin typeface="Verdana"/>
                <a:ea typeface="Verdana"/>
                <a:cs typeface="Verdana"/>
                <a:sym typeface="Verdana"/>
              </a:rPr>
              <a:t>/</a:t>
            </a:r>
            <a:r>
              <a:rPr b="0" i="0" lang="en" sz="1400" u="none" cap="none" strike="noStrike">
                <a:solidFill>
                  <a:srgbClr val="0000FF"/>
                </a:solidFill>
                <a:latin typeface="Verdana"/>
                <a:ea typeface="Verdana"/>
                <a:cs typeface="Verdana"/>
                <a:sym typeface="Verdana"/>
              </a:rPr>
              <a:t>filename.csv', header=0)</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look at the first five rows</a:t>
            </a:r>
            <a:br>
              <a:rPr b="0" i="0" lang="en" sz="1800" u="none" cap="none" strike="noStrike">
                <a:solidFill>
                  <a:schemeClr val="dk2"/>
                </a:solidFill>
                <a:latin typeface="Open Sans"/>
                <a:ea typeface="Open Sans"/>
                <a:cs typeface="Open Sans"/>
                <a:sym typeface="Open Sans"/>
              </a:rPr>
            </a:br>
            <a:r>
              <a:rPr b="0" i="0" lang="en" sz="1400" u="none" cap="none" strike="noStrike">
                <a:solidFill>
                  <a:srgbClr val="0000FF"/>
                </a:solidFill>
                <a:latin typeface="Verdana"/>
                <a:ea typeface="Verdana"/>
                <a:cs typeface="Verdana"/>
                <a:sym typeface="Verdana"/>
              </a:rPr>
              <a:t>data2018.head()</a:t>
            </a:r>
            <a:br>
              <a:rPr b="0" i="0" lang="en" sz="1400" u="none" cap="none" strike="noStrike">
                <a:solidFill>
                  <a:srgbClr val="0000F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and the last five rows</a:t>
            </a:r>
            <a:br>
              <a:rPr b="0" i="0" lang="en" sz="1800" u="none" cap="none" strike="noStrike">
                <a:solidFill>
                  <a:schemeClr val="dk2"/>
                </a:solidFill>
                <a:latin typeface="Open Sans"/>
                <a:ea typeface="Open Sans"/>
                <a:cs typeface="Open Sans"/>
                <a:sym typeface="Open Sans"/>
              </a:rPr>
            </a:br>
            <a:r>
              <a:rPr b="0" i="0" lang="en" sz="1400" u="none" cap="none" strike="noStrike">
                <a:solidFill>
                  <a:srgbClr val="0000FF"/>
                </a:solidFill>
                <a:latin typeface="Verdana"/>
                <a:ea typeface="Verdana"/>
                <a:cs typeface="Verdana"/>
                <a:sym typeface="Verdana"/>
              </a:rPr>
              <a:t>data2018.tail()</a:t>
            </a:r>
            <a:br>
              <a:rPr b="0" i="0" lang="en" sz="1400" u="none" cap="none" strike="noStrike">
                <a:solidFill>
                  <a:srgbClr val="0000FF"/>
                </a:solidFill>
                <a:latin typeface="Verdana"/>
                <a:ea typeface="Verdana"/>
                <a:cs typeface="Verdana"/>
                <a:sym typeface="Verdana"/>
              </a:rPr>
            </a:br>
            <a:br>
              <a:rPr b="0" i="0" lang="en" sz="1800" u="none" cap="none" strike="noStrike">
                <a:solidFill>
                  <a:schemeClr val="dk2"/>
                </a:solidFill>
                <a:latin typeface="Open Sans"/>
                <a:ea typeface="Open Sans"/>
                <a:cs typeface="Open Sans"/>
                <a:sym typeface="Open Sans"/>
              </a:rPr>
            </a:br>
            <a:endParaRPr b="0" i="0" sz="1800" u="none" cap="none" strike="noStrike">
              <a:solidFill>
                <a:schemeClr val="dk2"/>
              </a:solidFill>
              <a:latin typeface="Open Sans"/>
              <a:ea typeface="Open Sans"/>
              <a:cs typeface="Open Sans"/>
              <a:sym typeface="Open Sans"/>
            </a:endParaRPr>
          </a:p>
        </p:txBody>
      </p:sp>
      <p:sp>
        <p:nvSpPr>
          <p:cNvPr id="887" name="Google Shape;887;p144"/>
          <p:cNvSpPr txBox="1"/>
          <p:nvPr/>
        </p:nvSpPr>
        <p:spPr>
          <a:xfrm>
            <a:off x="4990375" y="1152425"/>
            <a:ext cx="3507900" cy="1594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What do you notice about the structure of the BOP data?</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What do we need to change?</a:t>
            </a:r>
            <a:endParaRPr b="0" i="0" sz="1800" u="none" cap="none" strike="noStrike">
              <a:solidFill>
                <a:srgbClr val="000000"/>
              </a:solidFill>
              <a:latin typeface="Arial"/>
              <a:ea typeface="Arial"/>
              <a:cs typeface="Arial"/>
              <a:sym typeface="Arial"/>
            </a:endParaRPr>
          </a:p>
        </p:txBody>
      </p:sp>
      <p:sp>
        <p:nvSpPr>
          <p:cNvPr id="888" name="Google Shape;888;p144"/>
          <p:cNvSpPr/>
          <p:nvPr/>
        </p:nvSpPr>
        <p:spPr>
          <a:xfrm>
            <a:off x="6902300" y="4034875"/>
            <a:ext cx="1851300" cy="84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 is the path to the csv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5"/>
          <p:cNvSpPr txBox="1"/>
          <p:nvPr>
            <p:ph idx="1" type="body"/>
          </p:nvPr>
        </p:nvSpPr>
        <p:spPr>
          <a:xfrm>
            <a:off x="311700" y="998575"/>
            <a:ext cx="8520600" cy="399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38761D"/>
                </a:solidFill>
                <a:latin typeface="Verdana"/>
                <a:ea typeface="Verdana"/>
                <a:cs typeface="Verdana"/>
                <a:sym typeface="Verdana"/>
              </a:rPr>
              <a:t># We can transpose a pandas DataFrame</a:t>
            </a:r>
            <a:r>
              <a:rPr b="0" i="0" lang="en" sz="1400" u="none" cap="none" strike="noStrike">
                <a:solidFill>
                  <a:srgbClr val="76A5AF"/>
                </a:solidFill>
                <a:latin typeface="Verdana"/>
                <a:ea typeface="Verdana"/>
                <a:cs typeface="Verdana"/>
                <a:sym typeface="Verdana"/>
              </a:rPr>
              <a:t> </a:t>
            </a:r>
            <a:br>
              <a:rPr b="0" i="0" lang="en" sz="1400" u="none" cap="none" strike="noStrike">
                <a:solidFill>
                  <a:srgbClr val="76A5AF"/>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 = </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.T</a:t>
            </a:r>
            <a:br>
              <a:rPr b="0" i="0" lang="en" sz="1400" u="none" cap="none" strike="noStrike">
                <a:solidFill>
                  <a:srgbClr val="0000FF"/>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.head()</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rPr lang="en" sz="1400">
                <a:solidFill>
                  <a:srgbClr val="38761D"/>
                </a:solidFill>
                <a:latin typeface="Verdana"/>
                <a:ea typeface="Verdana"/>
                <a:cs typeface="Verdana"/>
                <a:sym typeface="Verdana"/>
              </a:rPr>
              <a:t>"""</a:t>
            </a:r>
            <a:br>
              <a:rPr lang="en" sz="1400">
                <a:solidFill>
                  <a:srgbClr val="38761D"/>
                </a:solidFill>
                <a:latin typeface="Verdana"/>
                <a:ea typeface="Verdana"/>
                <a:cs typeface="Verdana"/>
                <a:sym typeface="Verdana"/>
              </a:rPr>
            </a:br>
            <a:r>
              <a:rPr lang="en" sz="1400">
                <a:solidFill>
                  <a:srgbClr val="38761D"/>
                </a:solidFill>
                <a:latin typeface="Verdana"/>
                <a:ea typeface="Verdana"/>
                <a:cs typeface="Verdana"/>
                <a:sym typeface="Verdana"/>
              </a:rPr>
              <a:t>While that switched columns and rows the column labels are the original indices</a:t>
            </a:r>
            <a:br>
              <a:rPr lang="en" sz="1400">
                <a:solidFill>
                  <a:srgbClr val="38761D"/>
                </a:solidFill>
                <a:latin typeface="Verdana"/>
                <a:ea typeface="Verdana"/>
                <a:cs typeface="Verdana"/>
                <a:sym typeface="Verdana"/>
              </a:rPr>
            </a:br>
            <a:r>
              <a:rPr lang="en" sz="1400">
                <a:solidFill>
                  <a:srgbClr val="38761D"/>
                </a:solidFill>
                <a:latin typeface="Verdana"/>
                <a:ea typeface="Verdana"/>
                <a:cs typeface="Verdana"/>
                <a:sym typeface="Verdana"/>
              </a:rPr>
              <a:t>the column labels are not what we want.  In fact the first row contains the variable names.</a:t>
            </a:r>
            <a:br>
              <a:rPr lang="en" sz="1400">
                <a:solidFill>
                  <a:srgbClr val="38761D"/>
                </a:solidFill>
                <a:latin typeface="Verdana"/>
                <a:ea typeface="Verdana"/>
                <a:cs typeface="Verdana"/>
                <a:sym typeface="Verdana"/>
              </a:rPr>
            </a:br>
            <a:r>
              <a:rPr lang="en" sz="1400">
                <a:solidFill>
                  <a:srgbClr val="38761D"/>
                </a:solidFill>
                <a:latin typeface="Verdana"/>
                <a:ea typeface="Verdana"/>
                <a:cs typeface="Verdana"/>
                <a:sym typeface="Verdana"/>
              </a:rPr>
              <a:t>"""</a:t>
            </a:r>
            <a:br>
              <a:rPr lang="en" sz="1400">
                <a:solidFill>
                  <a:srgbClr val="38761D"/>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.columns = </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.iloc[0]</a:t>
            </a:r>
            <a:br>
              <a:rPr b="0" i="0" lang="en" sz="1400" u="none" cap="none" strike="noStrike">
                <a:solidFill>
                  <a:srgbClr val="0000FF"/>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.head()</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1600"/>
              </a:spcBef>
              <a:spcAft>
                <a:spcPts val="0"/>
              </a:spcAft>
              <a:buClr>
                <a:schemeClr val="dk2"/>
              </a:buClr>
              <a:buSzPts val="1800"/>
              <a:buFont typeface="Open Sans"/>
              <a:buNone/>
            </a:pPr>
            <a:r>
              <a:rPr lang="en" sz="1400">
                <a:solidFill>
                  <a:srgbClr val="38761D"/>
                </a:solidFill>
                <a:latin typeface="Verdana"/>
                <a:ea typeface="Verdana"/>
                <a:cs typeface="Verdana"/>
                <a:sym typeface="Verdana"/>
              </a:rPr>
              <a:t># drop the first row</a:t>
            </a:r>
            <a:endParaRPr b="0" i="0" sz="1400" u="none" cap="none" strike="noStrike">
              <a:solidFill>
                <a:srgbClr val="76A5A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 = </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.drop(</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.index[0])</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1600"/>
              </a:spcAft>
              <a:buClr>
                <a:schemeClr val="dk2"/>
              </a:buClr>
              <a:buSzPts val="1800"/>
              <a:buFont typeface="Open Sans"/>
              <a:buNone/>
            </a:pPr>
            <a:r>
              <a:rPr lang="en" sz="1400">
                <a:solidFill>
                  <a:srgbClr val="38761D"/>
                </a:solidFill>
                <a:latin typeface="Verdana"/>
                <a:ea typeface="Verdana"/>
                <a:cs typeface="Verdana"/>
                <a:sym typeface="Verdana"/>
              </a:rPr>
              <a:t># Display the column names</a:t>
            </a:r>
            <a:br>
              <a:rPr b="0" i="0" lang="en" sz="1400" u="none" cap="none" strike="noStrike">
                <a:solidFill>
                  <a:srgbClr val="0000FF"/>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.columns</a:t>
            </a:r>
            <a:br>
              <a:rPr b="0" i="0" lang="en" sz="1400" u="none" cap="none" strike="noStrike">
                <a:solidFill>
                  <a:srgbClr val="0000FF"/>
                </a:solidFill>
                <a:latin typeface="Verdana"/>
                <a:ea typeface="Verdana"/>
                <a:cs typeface="Verdana"/>
                <a:sym typeface="Verdana"/>
              </a:rPr>
            </a:br>
            <a:endParaRPr b="0" i="0" sz="1400" u="none" cap="none" strike="noStrike">
              <a:solidFill>
                <a:srgbClr val="0000FF"/>
              </a:solidFill>
              <a:latin typeface="Verdana"/>
              <a:ea typeface="Verdana"/>
              <a:cs typeface="Verdana"/>
              <a:sym typeface="Verdana"/>
            </a:endParaRPr>
          </a:p>
        </p:txBody>
      </p:sp>
      <p:sp>
        <p:nvSpPr>
          <p:cNvPr id="894" name="Google Shape;894;p145"/>
          <p:cNvSpPr txBox="1"/>
          <p:nvPr>
            <p:ph type="title"/>
          </p:nvPr>
        </p:nvSpPr>
        <p:spPr>
          <a:xfrm>
            <a:off x="311700" y="3475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Getting Started with the BOP Data</a:t>
            </a:r>
            <a:endParaRPr b="1" i="0" sz="3600" u="none" cap="none" strike="noStrike">
              <a:solidFill>
                <a:srgbClr val="0000FF"/>
              </a:solidFill>
              <a:latin typeface="PT Sans Narrow"/>
              <a:ea typeface="PT Sans Narrow"/>
              <a:cs typeface="PT Sans Narrow"/>
              <a:sym typeface="PT Sans Narrow"/>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46"/>
          <p:cNvSpPr txBox="1"/>
          <p:nvPr>
            <p:ph type="title"/>
          </p:nvPr>
        </p:nvSpPr>
        <p:spPr>
          <a:xfrm>
            <a:off x="311700" y="17765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Getting Started with the BOP Data</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900" name="Google Shape;900;p146"/>
          <p:cNvSpPr txBox="1"/>
          <p:nvPr>
            <p:ph idx="1" type="body"/>
          </p:nvPr>
        </p:nvSpPr>
        <p:spPr>
          <a:xfrm>
            <a:off x="311700" y="786000"/>
            <a:ext cx="8520600" cy="416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lang="en" sz="1400">
                <a:solidFill>
                  <a:srgbClr val="38761D"/>
                </a:solidFill>
                <a:latin typeface="Verdana"/>
                <a:ea typeface="Verdana"/>
                <a:cs typeface="Verdana"/>
                <a:sym typeface="Verdana"/>
              </a:rPr>
              <a:t># display the number of rows and columns (in that order)</a:t>
            </a:r>
            <a:br>
              <a:rPr lang="en" sz="1400">
                <a:solidFill>
                  <a:srgbClr val="38761D"/>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.shape</a:t>
            </a:r>
            <a:br>
              <a:rPr b="0" i="0" lang="en" sz="1400" u="none" cap="none" strike="noStrike">
                <a:solidFill>
                  <a:schemeClr val="dk2"/>
                </a:solidFill>
                <a:latin typeface="Open Sans"/>
                <a:ea typeface="Open Sans"/>
                <a:cs typeface="Open Sans"/>
                <a:sym typeface="Open Sans"/>
              </a:rPr>
            </a:br>
            <a:br>
              <a:rPr b="0" i="0" lang="en" sz="1400" u="none" cap="none" strike="noStrike">
                <a:solidFill>
                  <a:schemeClr val="dk2"/>
                </a:solidFill>
                <a:latin typeface="Open Sans"/>
                <a:ea typeface="Open Sans"/>
                <a:cs typeface="Open Sans"/>
                <a:sym typeface="Open Sans"/>
              </a:rPr>
            </a:br>
            <a:r>
              <a:rPr lang="en" sz="1400">
                <a:solidFill>
                  <a:srgbClr val="38761D"/>
                </a:solidFill>
                <a:latin typeface="Verdana"/>
                <a:ea typeface="Verdana"/>
                <a:cs typeface="Verdana"/>
                <a:sym typeface="Verdana"/>
              </a:rPr>
              <a:t># print all the variable / column names</a:t>
            </a:r>
            <a:br>
              <a:rPr b="0" i="0" lang="en" sz="1400" u="none" cap="none" strike="noStrike">
                <a:solidFill>
                  <a:srgbClr val="76A5A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for i in range(len(</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.columns)):</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    print(</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.columns[i])</a:t>
            </a:r>
            <a:br>
              <a:rPr b="0" i="0" lang="en" sz="1400" u="none" cap="none" strike="noStrike">
                <a:solidFill>
                  <a:schemeClr val="dk2"/>
                </a:solidFill>
                <a:latin typeface="Open Sans"/>
                <a:ea typeface="Open Sans"/>
                <a:cs typeface="Open Sans"/>
                <a:sym typeface="Open Sans"/>
              </a:rPr>
            </a:br>
            <a:br>
              <a:rPr b="0" i="0" lang="en" sz="1400" u="none" cap="none" strike="noStrike">
                <a:solidFill>
                  <a:schemeClr val="dk2"/>
                </a:solidFill>
                <a:latin typeface="Open Sans"/>
                <a:ea typeface="Open Sans"/>
                <a:cs typeface="Open Sans"/>
                <a:sym typeface="Open Sans"/>
              </a:rPr>
            </a:br>
            <a:r>
              <a:rPr lang="en" sz="1400">
                <a:solidFill>
                  <a:srgbClr val="38761D"/>
                </a:solidFill>
                <a:latin typeface="Verdana"/>
                <a:ea typeface="Verdana"/>
                <a:cs typeface="Verdana"/>
                <a:sym typeface="Verdana"/>
              </a:rPr>
              <a:t># print the Measurements for the first few expeditions</a:t>
            </a:r>
            <a:r>
              <a:rPr b="0" i="0" lang="en" sz="1400" u="none" cap="none" strike="noStrike">
                <a:solidFill>
                  <a:srgbClr val="76A5AF"/>
                </a:solidFill>
                <a:latin typeface="Verdana"/>
                <a:ea typeface="Verdana"/>
                <a:cs typeface="Verdana"/>
                <a:sym typeface="Verdana"/>
              </a:rPr>
              <a:t> </a:t>
            </a:r>
            <a:br>
              <a:rPr b="0" i="0" lang="en" sz="1400" u="none" cap="none" strike="noStrike">
                <a:solidFill>
                  <a:srgbClr val="76A5A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for i in range(0, 3):</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    print(</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.iloc[i]["Measurements (mm)"])</a:t>
            </a:r>
            <a:br>
              <a:rPr b="0" i="0" lang="en" sz="14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r>
              <a:rPr lang="en" sz="1400">
                <a:solidFill>
                  <a:srgbClr val="38761D"/>
                </a:solidFill>
                <a:latin typeface="Verdana"/>
                <a:ea typeface="Verdana"/>
                <a:cs typeface="Verdana"/>
                <a:sym typeface="Verdana"/>
              </a:rPr>
              <a:t># print the Measurements for all substrates for the second expedition</a:t>
            </a:r>
            <a:br>
              <a:rPr lang="en" sz="1400">
                <a:solidFill>
                  <a:srgbClr val="38761D"/>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.iloc[1]["Measurements (mm)"]</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160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4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Getting Started with the BOP Data</a:t>
            </a:r>
            <a:endParaRPr b="1" i="0" sz="3600" u="none" cap="none" strike="noStrike">
              <a:solidFill>
                <a:schemeClr val="accent1"/>
              </a:solidFill>
              <a:latin typeface="PT Sans Narrow"/>
              <a:ea typeface="PT Sans Narrow"/>
              <a:cs typeface="PT Sans Narrow"/>
              <a:sym typeface="PT Sans Narrow"/>
            </a:endParaRPr>
          </a:p>
        </p:txBody>
      </p:sp>
      <p:sp>
        <p:nvSpPr>
          <p:cNvPr id="906" name="Google Shape;906;p14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We can select multiple columns, passing the names in a list</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This displays the selected columns for all expeditions</a:t>
            </a:r>
            <a:br>
              <a:rPr b="0" i="0" lang="en" sz="1400" u="none" cap="none" strike="noStrike">
                <a:solidFill>
                  <a:srgbClr val="76A5AF"/>
                </a:solidFill>
                <a:latin typeface="Verdana"/>
                <a:ea typeface="Verdana"/>
                <a:cs typeface="Verdana"/>
                <a:sym typeface="Verdana"/>
              </a:rPr>
            </a:b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[["Measurements (mm)", "Total number of all live oysters"]]</a:t>
            </a:r>
            <a:br>
              <a:rPr b="0" i="0" lang="en" sz="14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r>
              <a:rPr b="1" i="0" lang="en" sz="1400" u="none" cap="none" strike="noStrike">
                <a:solidFill>
                  <a:srgbClr val="666666"/>
                </a:solidFill>
                <a:latin typeface="Verdana"/>
                <a:ea typeface="Verdana"/>
                <a:cs typeface="Verdana"/>
                <a:sym typeface="Verdana"/>
              </a:rPr>
              <a:t>Note:</a:t>
            </a:r>
            <a:endParaRPr b="1" i="0" sz="1400" u="none" cap="none" strike="noStrike">
              <a:solidFill>
                <a:srgbClr val="666666"/>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If I have two DataFrames, I can join them.  axis=1 means merge the columns</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The result is a DataFrame whose columns is the union of the two </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d</a:t>
            </a:r>
            <a:r>
              <a:rPr lang="en" sz="1400">
                <a:solidFill>
                  <a:srgbClr val="0000FF"/>
                </a:solidFill>
                <a:latin typeface="Verdana"/>
                <a:ea typeface="Verdana"/>
                <a:cs typeface="Verdana"/>
                <a:sym typeface="Verdana"/>
              </a:rPr>
              <a:t>f</a:t>
            </a:r>
            <a:r>
              <a:rPr b="0" i="0" lang="en" sz="1400" u="none" cap="none" strike="noStrike">
                <a:solidFill>
                  <a:srgbClr val="0000FF"/>
                </a:solidFill>
                <a:latin typeface="Verdana"/>
                <a:ea typeface="Verdana"/>
                <a:cs typeface="Verdana"/>
                <a:sym typeface="Verdana"/>
              </a:rPr>
              <a:t> = pd.concat([d</a:t>
            </a:r>
            <a:r>
              <a:rPr lang="en" sz="1400">
                <a:solidFill>
                  <a:srgbClr val="0000FF"/>
                </a:solidFill>
                <a:latin typeface="Verdana"/>
                <a:ea typeface="Verdana"/>
                <a:cs typeface="Verdana"/>
                <a:sym typeface="Verdana"/>
              </a:rPr>
              <a:t>f1</a:t>
            </a:r>
            <a:r>
              <a:rPr b="0" i="0" lang="en" sz="1400" u="none" cap="none" strike="noStrike">
                <a:solidFill>
                  <a:srgbClr val="0000FF"/>
                </a:solidFill>
                <a:latin typeface="Verdana"/>
                <a:ea typeface="Verdana"/>
                <a:cs typeface="Verdana"/>
                <a:sym typeface="Verdana"/>
              </a:rPr>
              <a:t>, </a:t>
            </a:r>
            <a:r>
              <a:rPr lang="en" sz="1400">
                <a:solidFill>
                  <a:srgbClr val="0000FF"/>
                </a:solidFill>
                <a:latin typeface="Verdana"/>
                <a:ea typeface="Verdana"/>
                <a:cs typeface="Verdana"/>
                <a:sym typeface="Verdana"/>
              </a:rPr>
              <a:t>df2</a:t>
            </a:r>
            <a:r>
              <a:rPr b="0" i="0" lang="en" sz="1400" u="none" cap="none" strike="noStrike">
                <a:solidFill>
                  <a:srgbClr val="0000FF"/>
                </a:solidFill>
                <a:latin typeface="Verdana"/>
                <a:ea typeface="Verdana"/>
                <a:cs typeface="Verdana"/>
                <a:sym typeface="Verdana"/>
              </a:rPr>
              <a:t>]</a:t>
            </a:r>
            <a:r>
              <a:rPr b="0" i="0" lang="en" sz="1400" u="none" cap="none" strike="noStrike">
                <a:solidFill>
                  <a:srgbClr val="0000FF"/>
                </a:solidFill>
                <a:latin typeface="Verdana"/>
                <a:ea typeface="Verdana"/>
                <a:cs typeface="Verdana"/>
                <a:sym typeface="Verdana"/>
              </a:rPr>
              <a:t>, axis =1)</a:t>
            </a:r>
            <a:br>
              <a:rPr b="0" i="0" lang="en" sz="1400" u="none" cap="none" strike="noStrike">
                <a:solidFill>
                  <a:srgbClr val="0000FF"/>
                </a:solidFill>
                <a:latin typeface="Verdana"/>
                <a:ea typeface="Verdana"/>
                <a:cs typeface="Verdana"/>
                <a:sym typeface="Verdana"/>
              </a:rPr>
            </a:br>
            <a:endParaRPr b="0" i="0" sz="1400" u="none" cap="none" strike="noStrike">
              <a:solidFill>
                <a:srgbClr val="0000FF"/>
              </a:solidFill>
              <a:latin typeface="Verdana"/>
              <a:ea typeface="Verdana"/>
              <a:cs typeface="Verdana"/>
              <a:sym typeface="Verdana"/>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4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Digging Deeper into the Data Structure</a:t>
            </a:r>
            <a:endParaRPr b="1" i="0" sz="3600" u="none" cap="none" strike="noStrike">
              <a:solidFill>
                <a:schemeClr val="accent1"/>
              </a:solidFill>
              <a:latin typeface="PT Sans Narrow"/>
              <a:ea typeface="PT Sans Narrow"/>
              <a:cs typeface="PT Sans Narrow"/>
              <a:sym typeface="PT Sans Narrow"/>
            </a:endParaRPr>
          </a:p>
        </p:txBody>
      </p:sp>
      <p:sp>
        <p:nvSpPr>
          <p:cNvPr id="912" name="Google Shape;912;p14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Extract the values for each substrate shell for one expedition</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Recall the expeditions are the rows so we use .iloc to pass the index location (row number)</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This will create an array of strings, each string contains the measurements</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vals is of type numpy.ndarray, and each element of vals is a str</a:t>
            </a:r>
            <a:br>
              <a:rPr b="0" i="0" lang="en" sz="1400" u="none" cap="none" strike="noStrike">
                <a:solidFill>
                  <a:srgbClr val="76A5AF"/>
                </a:solidFill>
                <a:latin typeface="Verdana"/>
                <a:ea typeface="Verdana"/>
                <a:cs typeface="Verdana"/>
                <a:sym typeface="Verdana"/>
              </a:rPr>
            </a:br>
            <a:r>
              <a:rPr b="0" i="0" lang="en" sz="1400" u="none" cap="none" strike="noStrike">
                <a:solidFill>
                  <a:srgbClr val="76A5AF"/>
                </a:solidFill>
                <a:latin typeface="Verdana"/>
                <a:ea typeface="Verdana"/>
                <a:cs typeface="Verdana"/>
                <a:sym typeface="Verdana"/>
              </a:rPr>
              <a:t> """</a:t>
            </a:r>
            <a:br>
              <a:rPr b="0" i="0" lang="en" sz="1400" u="none" cap="none" strike="noStrike">
                <a:solidFill>
                  <a:srgbClr val="76A5A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vals = </a:t>
            </a:r>
            <a:r>
              <a:rPr lang="en" sz="1400">
                <a:solidFill>
                  <a:srgbClr val="0000FF"/>
                </a:solidFill>
                <a:latin typeface="Verdana"/>
                <a:ea typeface="Verdana"/>
                <a:cs typeface="Verdana"/>
                <a:sym typeface="Verdana"/>
              </a:rPr>
              <a:t>data2018</a:t>
            </a:r>
            <a:r>
              <a:rPr b="0" i="0" lang="en" sz="1400" u="none" cap="none" strike="noStrike">
                <a:solidFill>
                  <a:srgbClr val="0000FF"/>
                </a:solidFill>
                <a:latin typeface="Verdana"/>
                <a:ea typeface="Verdana"/>
                <a:cs typeface="Verdana"/>
                <a:sym typeface="Verdana"/>
              </a:rPr>
              <a:t>.iloc[0]["Measurements (mm)"].values</a:t>
            </a:r>
            <a:br>
              <a:rPr b="0" i="0" lang="en" sz="14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type(vals)  </a:t>
            </a:r>
            <a:r>
              <a:rPr b="0" i="0" lang="en" sz="1400" u="none" cap="none" strike="noStrike">
                <a:solidFill>
                  <a:srgbClr val="76A5AF"/>
                </a:solidFill>
                <a:latin typeface="Verdana"/>
                <a:ea typeface="Verdana"/>
                <a:cs typeface="Verdana"/>
                <a:sym typeface="Verdana"/>
              </a:rPr>
              <a:t># ndarray (array of strings)</a:t>
            </a:r>
            <a:br>
              <a:rPr b="0" i="0" lang="en" sz="1400" u="none" cap="none" strike="noStrike">
                <a:solidFill>
                  <a:srgbClr val="76A5A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type(vals[0]) </a:t>
            </a:r>
            <a:r>
              <a:rPr b="0" i="0" lang="en" sz="1400" u="none" cap="none" strike="noStrike">
                <a:solidFill>
                  <a:srgbClr val="76A5AF"/>
                </a:solidFill>
                <a:latin typeface="Verdana"/>
                <a:ea typeface="Verdana"/>
                <a:cs typeface="Verdana"/>
                <a:sym typeface="Verdana"/>
              </a:rPr>
              <a:t># str</a:t>
            </a:r>
            <a:br>
              <a:rPr b="0" i="0" lang="en" sz="14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vals  </a:t>
            </a:r>
            <a:r>
              <a:rPr b="0" i="0" lang="en" sz="1400" u="none" cap="none" strike="noStrike">
                <a:solidFill>
                  <a:srgbClr val="76A5AF"/>
                </a:solidFill>
                <a:latin typeface="Verdana"/>
                <a:ea typeface="Verdana"/>
                <a:cs typeface="Verdana"/>
                <a:sym typeface="Verdana"/>
              </a:rPr>
              <a:t># display the array</a:t>
            </a:r>
            <a:endParaRPr b="0" i="0" sz="1400" u="none" cap="none" strike="noStrike">
              <a:solidFill>
                <a:srgbClr val="0000FF"/>
              </a:solidFill>
              <a:latin typeface="Verdana"/>
              <a:ea typeface="Verdana"/>
              <a:cs typeface="Verdana"/>
              <a:sym typeface="Verdana"/>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4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Digging Deeper into the Data Structure</a:t>
            </a:r>
            <a:endParaRPr b="1" i="0" sz="3600" u="none" cap="none" strike="noStrike">
              <a:solidFill>
                <a:schemeClr val="accent1"/>
              </a:solidFill>
              <a:latin typeface="PT Sans Narrow"/>
              <a:ea typeface="PT Sans Narrow"/>
              <a:cs typeface="PT Sans Narrow"/>
              <a:sym typeface="PT Sans Narrow"/>
            </a:endParaRPr>
          </a:p>
        </p:txBody>
      </p:sp>
      <p:sp>
        <p:nvSpPr>
          <p:cNvPr id="918" name="Google Shape;918;p149"/>
          <p:cNvSpPr txBox="1"/>
          <p:nvPr>
            <p:ph idx="1" type="body"/>
          </p:nvPr>
        </p:nvSpPr>
        <p:spPr>
          <a:xfrm>
            <a:off x="311700" y="1451375"/>
            <a:ext cx="8520600" cy="3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we can't find the mean yet because this is an array of str - compare to the next cell</a:t>
            </a:r>
            <a:br>
              <a:rPr b="0" i="0" lang="en" sz="1400" u="none" cap="none" strike="noStrike">
                <a:solidFill>
                  <a:srgbClr val="76A5A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vals[0].split(",")</a:t>
            </a:r>
            <a:br>
              <a:rPr b="0" i="0" lang="en" sz="1400" u="none" cap="none" strike="noStrike">
                <a:solidFill>
                  <a:srgbClr val="0000FF"/>
                </a:solidFill>
                <a:latin typeface="Verdana"/>
                <a:ea typeface="Verdana"/>
                <a:cs typeface="Verdana"/>
                <a:sym typeface="Verdana"/>
              </a:rPr>
            </a:b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This throws an error because vals[1] is nan and nan's are floats not str</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vals[1].split(",")</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Pandas Series and DataFrames can use the dropna() method</a:t>
            </a:r>
            <a:endParaRPr b="0" i="0" sz="1400" u="none" cap="none" strike="noStrike">
              <a:solidFill>
                <a:srgbClr val="76A5A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pd.Series(vals).dropna()</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76A5A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And to_numeric() converts strings to floats</a:t>
            </a:r>
            <a:endParaRPr b="0" i="0" sz="1400" u="none" cap="none" strike="noStrike">
              <a:solidFill>
                <a:srgbClr val="76A5A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pd.to_numeric(pd.Series(vals[0].split(",")))</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5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Digging Deeper into the Data Structure</a:t>
            </a:r>
            <a:endParaRPr b="1" i="0" sz="3600" u="none" cap="none" strike="noStrike">
              <a:solidFill>
                <a:schemeClr val="accent1"/>
              </a:solidFill>
              <a:latin typeface="PT Sans Narrow"/>
              <a:ea typeface="PT Sans Narrow"/>
              <a:cs typeface="PT Sans Narrow"/>
              <a:sym typeface="PT Sans Narrow"/>
            </a:endParaRPr>
          </a:p>
        </p:txBody>
      </p:sp>
      <p:sp>
        <p:nvSpPr>
          <p:cNvPr id="924" name="Google Shape;924;p150"/>
          <p:cNvSpPr txBox="1"/>
          <p:nvPr>
            <p:ph idx="1" type="body"/>
          </p:nvPr>
        </p:nvSpPr>
        <p:spPr>
          <a:xfrm>
            <a:off x="252050" y="1266325"/>
            <a:ext cx="8520600" cy="360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for v in range(len(vals)):  </a:t>
            </a:r>
            <a:r>
              <a:rPr b="0" i="0" lang="en" sz="1400" u="none" cap="none" strike="noStrike">
                <a:solidFill>
                  <a:srgbClr val="76A5AF"/>
                </a:solidFill>
                <a:latin typeface="Verdana"/>
                <a:ea typeface="Verdana"/>
                <a:cs typeface="Verdana"/>
                <a:sym typeface="Verdana"/>
              </a:rPr>
              <a:t># let's walk through the string array</a:t>
            </a:r>
            <a:endParaRPr b="0" i="0" sz="1400" u="none" cap="none" strike="noStrike">
              <a:solidFill>
                <a:srgbClr val="76A5A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	if type(vals[v]) == str: </a:t>
            </a:r>
            <a:r>
              <a:rPr b="0" i="0" lang="en" sz="1400" u="none" cap="none" strike="noStrike">
                <a:solidFill>
                  <a:srgbClr val="76A5AF"/>
                </a:solidFill>
                <a:latin typeface="Verdana"/>
                <a:ea typeface="Verdana"/>
                <a:cs typeface="Verdana"/>
                <a:sym typeface="Verdana"/>
              </a:rPr>
              <a:t># if the type is str then we can split() and make it a float</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    	print(pd.to_numeric(pd.Series(vals).dropna()[v].split(",")))</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    	</a:t>
            </a:r>
            <a:r>
              <a:rPr b="0" i="0" lang="en" sz="1400" u="none" cap="none" strike="noStrike">
                <a:solidFill>
                  <a:srgbClr val="76A5AF"/>
                </a:solidFill>
                <a:latin typeface="Verdana"/>
                <a:ea typeface="Verdana"/>
                <a:cs typeface="Verdana"/>
                <a:sym typeface="Verdana"/>
              </a:rPr>
              <a:t># we can also print the mean for each substrate</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    	print('Substrate Shell #' + str(v+1) + ": \t The mean is ",</a:t>
            </a:r>
            <a:endParaRPr b="0" i="0" sz="14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          	'%.3f' % pd.to_numeric(pd.Series(vals).dropna()[v].split(",")).mean(), sep='\t')</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t/>
            </a:r>
            <a:endParaRPr b="0" i="0" sz="1400" u="none" cap="none" strike="noStrike">
              <a:solidFill>
                <a:srgbClr val="76A5AF"/>
              </a:solidFill>
              <a:latin typeface="Verdana"/>
              <a:ea typeface="Verdana"/>
              <a:cs typeface="Verdana"/>
              <a:sym typeface="Verdana"/>
            </a:endParaRPr>
          </a:p>
          <a:p>
            <a:pPr indent="-317500" lvl="0" marL="457200" marR="0" rtl="0" algn="l">
              <a:lnSpc>
                <a:spcPct val="115000"/>
              </a:lnSpc>
              <a:spcBef>
                <a:spcPts val="160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You</a:t>
            </a:r>
            <a:r>
              <a:rPr b="0" i="0" lang="en" sz="1400" u="none" cap="none" strike="noStrike">
                <a:solidFill>
                  <a:srgbClr val="0000FF"/>
                </a:solidFill>
                <a:latin typeface="Verdana"/>
                <a:ea typeface="Verdana"/>
                <a:cs typeface="Verdana"/>
                <a:sym typeface="Verdana"/>
              </a:rPr>
              <a:t> </a:t>
            </a:r>
            <a:r>
              <a:rPr b="0" i="0" lang="en" sz="1400" u="none" cap="none" strike="noStrike">
                <a:solidFill>
                  <a:schemeClr val="dk2"/>
                </a:solidFill>
                <a:latin typeface="Open Sans"/>
                <a:ea typeface="Open Sans"/>
                <a:cs typeface="Open Sans"/>
                <a:sym typeface="Open Sans"/>
              </a:rPr>
              <a:t>will need to think about the type for each object with which you are working</a:t>
            </a:r>
            <a:endParaRPr b="0" i="0" sz="1400" u="none" cap="none" strike="noStrike">
              <a:solidFill>
                <a:schemeClr val="dk2"/>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As you can see because of the way the BOP data are recorded, you’ll need to do a lot of data mungling</a:t>
            </a:r>
            <a:endParaRPr b="0" i="0" sz="1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928" name="Shape 928"/>
        <p:cNvGrpSpPr/>
        <p:nvPr/>
      </p:nvGrpSpPr>
      <p:grpSpPr>
        <a:xfrm>
          <a:off x="0" y="0"/>
          <a:ext cx="0" cy="0"/>
          <a:chOff x="0" y="0"/>
          <a:chExt cx="0" cy="0"/>
        </a:xfrm>
      </p:grpSpPr>
      <p:sp>
        <p:nvSpPr>
          <p:cNvPr id="929" name="Google Shape;929;p151"/>
          <p:cNvSpPr txBox="1"/>
          <p:nvPr/>
        </p:nvSpPr>
        <p:spPr>
          <a:xfrm>
            <a:off x="1234525" y="1888250"/>
            <a:ext cx="7068900" cy="92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lang="en" sz="4800">
                <a:solidFill>
                  <a:srgbClr val="FFFFFF"/>
                </a:solidFill>
              </a:rPr>
              <a:t>E</a:t>
            </a:r>
            <a:r>
              <a:rPr b="1" i="0" lang="en" sz="4800" u="none" cap="none" strike="noStrike">
                <a:solidFill>
                  <a:srgbClr val="FFFFFF"/>
                </a:solidFill>
                <a:latin typeface="Arial"/>
                <a:ea typeface="Arial"/>
                <a:cs typeface="Arial"/>
                <a:sym typeface="Arial"/>
              </a:rPr>
              <a:t>nd of the 5th session</a:t>
            </a:r>
            <a:endParaRPr b="1" i="0" sz="4800" u="none" cap="none" strike="noStrike">
              <a:solidFill>
                <a:srgbClr val="FFFFFF"/>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33" name="Shape 933"/>
        <p:cNvGrpSpPr/>
        <p:nvPr/>
      </p:nvGrpSpPr>
      <p:grpSpPr>
        <a:xfrm>
          <a:off x="0" y="0"/>
          <a:ext cx="0" cy="0"/>
          <a:chOff x="0" y="0"/>
          <a:chExt cx="0" cy="0"/>
        </a:xfrm>
      </p:grpSpPr>
      <p:sp>
        <p:nvSpPr>
          <p:cNvPr id="934" name="Google Shape;934;p152"/>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Session VI</a:t>
            </a:r>
            <a:endParaRPr b="1" i="0" sz="5400" u="none" cap="none" strike="noStrike">
              <a:solidFill>
                <a:schemeClr val="accent1"/>
              </a:solidFill>
              <a:latin typeface="PT Sans Narrow"/>
              <a:ea typeface="PT Sans Narrow"/>
              <a:cs typeface="PT Sans Narrow"/>
              <a:sym typeface="PT Sans Narrow"/>
            </a:endParaRPr>
          </a:p>
        </p:txBody>
      </p:sp>
      <p:sp>
        <p:nvSpPr>
          <p:cNvPr id="935" name="Google Shape;935;p152"/>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STEM </a:t>
            </a:r>
            <a:r>
              <a:rPr lang="en"/>
              <a:t>INSTITUTE </a:t>
            </a:r>
            <a:r>
              <a:rPr b="0" i="0" lang="en" sz="2400" u="none" cap="none" strike="noStrike">
                <a:solidFill>
                  <a:schemeClr val="dk2"/>
                </a:solidFill>
                <a:latin typeface="Open Sans"/>
                <a:ea typeface="Open Sans"/>
                <a:cs typeface="Open Sans"/>
                <a:sym typeface="Open Sans"/>
              </a:rPr>
              <a:t>2019</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53"/>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 Visualization</a:t>
            </a:r>
            <a:endParaRPr b="1" i="0" sz="5400" u="none" cap="none" strike="noStrike">
              <a:solidFill>
                <a:schemeClr val="accent1"/>
              </a:solidFill>
              <a:latin typeface="PT Sans Narrow"/>
              <a:ea typeface="PT Sans Narrow"/>
              <a:cs typeface="PT Sans Narrow"/>
              <a:sym typeface="PT Sans Narrow"/>
            </a:endParaRPr>
          </a:p>
        </p:txBody>
      </p:sp>
      <p:sp>
        <p:nvSpPr>
          <p:cNvPr id="941" name="Google Shape;941;p153"/>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With Python and BOP data</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198" name="Google Shape;198;p3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199" name="Google Shape;199;p37"/>
          <p:cNvPicPr preferRelativeResize="0"/>
          <p:nvPr/>
        </p:nvPicPr>
        <p:blipFill rotWithShape="1">
          <a:blip r:embed="rId3">
            <a:alphaModFix/>
          </a:blip>
          <a:srcRect b="0" l="0" r="0" t="0"/>
          <a:stretch/>
        </p:blipFill>
        <p:spPr>
          <a:xfrm>
            <a:off x="2333327" y="329600"/>
            <a:ext cx="3825675" cy="4342650"/>
          </a:xfrm>
          <a:prstGeom prst="rect">
            <a:avLst/>
          </a:prstGeom>
          <a:noFill/>
          <a:ln>
            <a:noFill/>
          </a:ln>
        </p:spPr>
      </p:pic>
      <p:sp>
        <p:nvSpPr>
          <p:cNvPr id="200" name="Google Shape;200;p37"/>
          <p:cNvSpPr txBox="1"/>
          <p:nvPr/>
        </p:nvSpPr>
        <p:spPr>
          <a:xfrm>
            <a:off x="2356400" y="4772925"/>
            <a:ext cx="3825600" cy="28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Arial"/>
                <a:ea typeface="Arial"/>
                <a:cs typeface="Arial"/>
                <a:sym typeface="Arial"/>
              </a:rPr>
              <a:t>Source: </a:t>
            </a:r>
            <a:r>
              <a:rPr b="0" i="1" lang="en" sz="1300" u="sng" cap="none" strike="noStrike">
                <a:solidFill>
                  <a:schemeClr val="hlink"/>
                </a:solidFill>
                <a:highlight>
                  <a:srgbClr val="FFFFFF"/>
                </a:highlight>
                <a:latin typeface="Arial"/>
                <a:ea typeface="Arial"/>
                <a:cs typeface="Arial"/>
                <a:sym typeface="Arial"/>
                <a:hlinkClick r:id="rId4"/>
              </a:rPr>
              <a:t>https://xkcd.com/353/</a:t>
            </a:r>
            <a:r>
              <a:rPr b="0" i="1" lang="en" sz="1300" u="none" cap="none" strike="noStrike">
                <a:solidFill>
                  <a:srgbClr val="000000"/>
                </a:solidFill>
                <a:highlight>
                  <a:srgbClr val="FFFFFF"/>
                </a:highlight>
                <a:latin typeface="Arial"/>
                <a:ea typeface="Arial"/>
                <a:cs typeface="Arial"/>
                <a:sym typeface="Arial"/>
              </a:rPr>
              <a:t> </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5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a:t>
            </a:r>
            <a:endParaRPr b="1" i="0" sz="3600" u="none" cap="none" strike="noStrike">
              <a:solidFill>
                <a:schemeClr val="accent1"/>
              </a:solidFill>
              <a:latin typeface="PT Sans Narrow"/>
              <a:ea typeface="PT Sans Narrow"/>
              <a:cs typeface="PT Sans Narrow"/>
              <a:sym typeface="PT Sans Narrow"/>
            </a:endParaRPr>
          </a:p>
        </p:txBody>
      </p:sp>
      <p:sp>
        <p:nvSpPr>
          <p:cNvPr id="947" name="Google Shape;947;p15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2400" u="none" cap="none" strike="noStrike">
                <a:solidFill>
                  <a:schemeClr val="dk2"/>
                </a:solidFill>
                <a:latin typeface="Open Sans"/>
                <a:ea typeface="Open Sans"/>
                <a:cs typeface="Open Sans"/>
                <a:sym typeface="Open Sans"/>
              </a:rPr>
              <a:t>The slides are based on </a:t>
            </a:r>
            <a:r>
              <a:rPr lang="en" sz="2400" u="sng">
                <a:solidFill>
                  <a:schemeClr val="hlink"/>
                </a:solidFill>
                <a:highlight>
                  <a:schemeClr val="lt1"/>
                </a:highlight>
                <a:hlinkClick r:id="rId3"/>
              </a:rPr>
              <a:t>https://github.com/fparisi/STEM-2019</a:t>
            </a:r>
            <a:endParaRPr b="0" i="0" sz="24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55"/>
          <p:cNvSpPr txBox="1"/>
          <p:nvPr>
            <p:ph type="title"/>
          </p:nvPr>
        </p:nvSpPr>
        <p:spPr>
          <a:xfrm>
            <a:off x="311700" y="2164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Project: What do you need to deliver and present on?</a:t>
            </a:r>
            <a:endParaRPr b="1" i="0" sz="3600" u="none" cap="none" strike="noStrike">
              <a:solidFill>
                <a:schemeClr val="accent1"/>
              </a:solidFill>
              <a:latin typeface="PT Sans Narrow"/>
              <a:ea typeface="PT Sans Narrow"/>
              <a:cs typeface="PT Sans Narrow"/>
              <a:sym typeface="PT Sans Narrow"/>
            </a:endParaRPr>
          </a:p>
        </p:txBody>
      </p:sp>
      <p:sp>
        <p:nvSpPr>
          <p:cNvPr id="953" name="Google Shape;953;p155"/>
          <p:cNvSpPr txBox="1"/>
          <p:nvPr>
            <p:ph idx="1" type="body"/>
          </p:nvPr>
        </p:nvSpPr>
        <p:spPr>
          <a:xfrm>
            <a:off x="311700" y="15711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Research question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Description of the data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science process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High-level algorithms / steps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Python code with comments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Answer to the research question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At least two graphs / charts</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Exploration or results graphs / charts</a:t>
            </a:r>
            <a:endParaRPr b="0" i="0" sz="16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Discussion on your experience with using real data</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5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You are presenting your project</a:t>
            </a:r>
            <a:endParaRPr b="1" i="0" sz="5400" u="none" cap="none" strike="noStrike">
              <a:solidFill>
                <a:schemeClr val="accent1"/>
              </a:solidFill>
              <a:latin typeface="PT Sans Narrow"/>
              <a:ea typeface="PT Sans Narrow"/>
              <a:cs typeface="PT Sans Narrow"/>
              <a:sym typeface="PT Sans Narrow"/>
            </a:endParaRPr>
          </a:p>
        </p:txBody>
      </p:sp>
      <p:sp>
        <p:nvSpPr>
          <p:cNvPr id="959" name="Google Shape;959;p15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TODAY</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5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Fun</a:t>
            </a:r>
            <a:endParaRPr b="1" i="0" sz="3600" u="none" cap="none" strike="noStrike">
              <a:solidFill>
                <a:schemeClr val="accent1"/>
              </a:solidFill>
              <a:latin typeface="PT Sans Narrow"/>
              <a:ea typeface="PT Sans Narrow"/>
              <a:cs typeface="PT Sans Narrow"/>
              <a:sym typeface="PT Sans Narrow"/>
            </a:endParaRPr>
          </a:p>
        </p:txBody>
      </p:sp>
      <p:sp>
        <p:nvSpPr>
          <p:cNvPr id="965" name="Google Shape;965;p157"/>
          <p:cNvSpPr txBox="1"/>
          <p:nvPr>
            <p:ph idx="1" type="body"/>
          </p:nvPr>
        </p:nvSpPr>
        <p:spPr>
          <a:xfrm>
            <a:off x="311700" y="4563475"/>
            <a:ext cx="8520600" cy="46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M.C. Escher, Sky and Water, 1938</a:t>
            </a:r>
            <a:endParaRPr b="0" i="0" sz="1800" u="none" cap="none" strike="noStrike">
              <a:solidFill>
                <a:schemeClr val="dk2"/>
              </a:solidFill>
              <a:latin typeface="Open Sans"/>
              <a:ea typeface="Open Sans"/>
              <a:cs typeface="Open Sans"/>
              <a:sym typeface="Open Sans"/>
            </a:endParaRPr>
          </a:p>
        </p:txBody>
      </p:sp>
      <p:pic>
        <p:nvPicPr>
          <p:cNvPr id="966" name="Google Shape;966;p157"/>
          <p:cNvPicPr preferRelativeResize="0"/>
          <p:nvPr/>
        </p:nvPicPr>
        <p:blipFill rotWithShape="1">
          <a:blip r:embed="rId3">
            <a:alphaModFix/>
          </a:blip>
          <a:srcRect b="0" l="0" r="0" t="0"/>
          <a:stretch/>
        </p:blipFill>
        <p:spPr>
          <a:xfrm>
            <a:off x="2547938" y="547688"/>
            <a:ext cx="4048125" cy="40481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5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Fun</a:t>
            </a:r>
            <a:endParaRPr b="1" i="0" sz="3600" u="none" cap="none" strike="noStrike">
              <a:solidFill>
                <a:schemeClr val="accent1"/>
              </a:solidFill>
              <a:latin typeface="PT Sans Narrow"/>
              <a:ea typeface="PT Sans Narrow"/>
              <a:cs typeface="PT Sans Narrow"/>
              <a:sym typeface="PT Sans Narrow"/>
            </a:endParaRPr>
          </a:p>
        </p:txBody>
      </p:sp>
      <p:sp>
        <p:nvSpPr>
          <p:cNvPr id="972" name="Google Shape;972;p158"/>
          <p:cNvSpPr txBox="1"/>
          <p:nvPr>
            <p:ph idx="1" type="body"/>
          </p:nvPr>
        </p:nvSpPr>
        <p:spPr>
          <a:xfrm>
            <a:off x="311700" y="4563475"/>
            <a:ext cx="8520600" cy="46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M.C. Escher, Waterfall, 1961</a:t>
            </a:r>
            <a:endParaRPr b="0" i="0" sz="1800" u="none" cap="none" strike="noStrike">
              <a:solidFill>
                <a:schemeClr val="dk2"/>
              </a:solidFill>
              <a:latin typeface="Open Sans"/>
              <a:ea typeface="Open Sans"/>
              <a:cs typeface="Open Sans"/>
              <a:sym typeface="Open Sans"/>
            </a:endParaRPr>
          </a:p>
        </p:txBody>
      </p:sp>
      <p:pic>
        <p:nvPicPr>
          <p:cNvPr id="973" name="Google Shape;973;p158"/>
          <p:cNvPicPr preferRelativeResize="0"/>
          <p:nvPr/>
        </p:nvPicPr>
        <p:blipFill rotWithShape="1">
          <a:blip r:embed="rId3">
            <a:alphaModFix/>
          </a:blip>
          <a:srcRect b="0" l="0" r="0" t="0"/>
          <a:stretch/>
        </p:blipFill>
        <p:spPr>
          <a:xfrm>
            <a:off x="2954325" y="319825"/>
            <a:ext cx="3229925" cy="409124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5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Fun</a:t>
            </a:r>
            <a:endParaRPr b="1" i="0" sz="3600" u="none" cap="none" strike="noStrike">
              <a:solidFill>
                <a:schemeClr val="accent1"/>
              </a:solidFill>
              <a:latin typeface="PT Sans Narrow"/>
              <a:ea typeface="PT Sans Narrow"/>
              <a:cs typeface="PT Sans Narrow"/>
              <a:sym typeface="PT Sans Narrow"/>
            </a:endParaRPr>
          </a:p>
        </p:txBody>
      </p:sp>
      <p:sp>
        <p:nvSpPr>
          <p:cNvPr id="979" name="Google Shape;979;p159"/>
          <p:cNvSpPr txBox="1"/>
          <p:nvPr>
            <p:ph idx="1" type="body"/>
          </p:nvPr>
        </p:nvSpPr>
        <p:spPr>
          <a:xfrm>
            <a:off x="311700" y="4563475"/>
            <a:ext cx="8520600" cy="46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Josef Muller-Brockmann, Strawinsky, Fortner, Berg, 1955</a:t>
            </a:r>
            <a:endParaRPr b="0" i="0" sz="1800" u="none" cap="none" strike="noStrike">
              <a:solidFill>
                <a:schemeClr val="dk2"/>
              </a:solidFill>
              <a:latin typeface="Open Sans"/>
              <a:ea typeface="Open Sans"/>
              <a:cs typeface="Open Sans"/>
              <a:sym typeface="Open Sans"/>
            </a:endParaRPr>
          </a:p>
          <a:p>
            <a:pPr indent="0" lvl="0" marL="0" marR="0" rtl="0" algn="ctr">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ctr">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980" name="Google Shape;980;p159"/>
          <p:cNvPicPr preferRelativeResize="0"/>
          <p:nvPr/>
        </p:nvPicPr>
        <p:blipFill rotWithShape="1">
          <a:blip r:embed="rId3">
            <a:alphaModFix/>
          </a:blip>
          <a:srcRect b="0" l="0" r="0" t="0"/>
          <a:stretch/>
        </p:blipFill>
        <p:spPr>
          <a:xfrm>
            <a:off x="3204500" y="226125"/>
            <a:ext cx="2999775" cy="42550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60"/>
          <p:cNvSpPr txBox="1"/>
          <p:nvPr>
            <p:ph type="title"/>
          </p:nvPr>
        </p:nvSpPr>
        <p:spPr>
          <a:xfrm>
            <a:off x="311700" y="2164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Visualization</a:t>
            </a:r>
            <a:endParaRPr b="1" i="0" sz="3600" u="none" cap="none" strike="noStrike">
              <a:solidFill>
                <a:schemeClr val="accent1"/>
              </a:solidFill>
              <a:latin typeface="PT Sans Narrow"/>
              <a:ea typeface="PT Sans Narrow"/>
              <a:cs typeface="PT Sans Narrow"/>
              <a:sym typeface="PT Sans Narrow"/>
            </a:endParaRPr>
          </a:p>
        </p:txBody>
      </p:sp>
      <p:sp>
        <p:nvSpPr>
          <p:cNvPr id="986" name="Google Shape;986;p160"/>
          <p:cNvSpPr txBox="1"/>
          <p:nvPr>
            <p:ph idx="1" type="body"/>
          </p:nvPr>
        </p:nvSpPr>
        <p:spPr>
          <a:xfrm>
            <a:off x="311700" y="1037725"/>
            <a:ext cx="8520600" cy="3736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Graphs are one way to visualize data</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The purpose of graphs is to show relationships and convey information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Poorly designed graphs can mislead</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Some graphs we’ll look at:</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Histograms:</a:t>
            </a:r>
            <a:r>
              <a:rPr b="0" i="0" lang="en" sz="1600" u="none" cap="none" strike="noStrike">
                <a:solidFill>
                  <a:schemeClr val="dk2"/>
                </a:solidFill>
                <a:latin typeface="Open Sans"/>
                <a:ea typeface="Open Sans"/>
                <a:cs typeface="Open Sans"/>
                <a:sym typeface="Open Sans"/>
              </a:rPr>
              <a:t> Display the distribution of a continuous variable by dividing the range a number of bins on the x-axis and displaying the frequency in each bin on the y-axis</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Bar charts:</a:t>
            </a:r>
            <a:r>
              <a:rPr b="0" i="0" lang="en" sz="1600" u="none" cap="none" strike="noStrike">
                <a:solidFill>
                  <a:schemeClr val="dk2"/>
                </a:solidFill>
                <a:latin typeface="Open Sans"/>
                <a:ea typeface="Open Sans"/>
                <a:cs typeface="Open Sans"/>
                <a:sym typeface="Open Sans"/>
              </a:rPr>
              <a:t> Display discrete data and are good at showing comparisons</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Box and Whiskers Plots:</a:t>
            </a:r>
            <a:r>
              <a:rPr b="0" i="0" lang="en" sz="1600" u="none" cap="none" strike="noStrike">
                <a:solidFill>
                  <a:schemeClr val="dk2"/>
                </a:solidFill>
                <a:latin typeface="Open Sans"/>
                <a:ea typeface="Open Sans"/>
                <a:cs typeface="Open Sans"/>
                <a:sym typeface="Open Sans"/>
              </a:rPr>
              <a:t> Display the distribution of a continuous variable highlighting the quartiles, the extreme points, and any outliers</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Scatter Plots and Line Plots:</a:t>
            </a:r>
            <a:r>
              <a:rPr b="0" i="0" lang="en" sz="1600" u="none" cap="none" strike="noStrike">
                <a:solidFill>
                  <a:schemeClr val="dk2"/>
                </a:solidFill>
                <a:latin typeface="Open Sans"/>
                <a:ea typeface="Open Sans"/>
                <a:cs typeface="Open Sans"/>
                <a:sym typeface="Open Sans"/>
              </a:rPr>
              <a:t> Are useful for displaying the relationship between variables; line plots also show time series data</a:t>
            </a:r>
            <a:endParaRPr b="0" i="0" sz="1600" u="none" cap="none" strike="noStrike">
              <a:solidFill>
                <a:schemeClr val="dk2"/>
              </a:solidFill>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61"/>
          <p:cNvSpPr txBox="1"/>
          <p:nvPr>
            <p:ph type="title"/>
          </p:nvPr>
        </p:nvSpPr>
        <p:spPr>
          <a:xfrm>
            <a:off x="276900" y="11095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Preparing Data for Analysis</a:t>
            </a:r>
            <a:endParaRPr b="1" i="0" sz="3600" u="none" cap="none" strike="noStrike">
              <a:solidFill>
                <a:schemeClr val="accent1"/>
              </a:solidFill>
              <a:latin typeface="PT Sans Narrow"/>
              <a:ea typeface="PT Sans Narrow"/>
              <a:cs typeface="PT Sans Narrow"/>
              <a:sym typeface="PT Sans Narrow"/>
            </a:endParaRPr>
          </a:p>
        </p:txBody>
      </p:sp>
      <p:sp>
        <p:nvSpPr>
          <p:cNvPr id="992" name="Google Shape;992;p161"/>
          <p:cNvSpPr txBox="1"/>
          <p:nvPr>
            <p:ph idx="1" type="body"/>
          </p:nvPr>
        </p:nvSpPr>
        <p:spPr>
          <a:xfrm>
            <a:off x="146175" y="818350"/>
            <a:ext cx="8833200" cy="383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lang="en" sz="1400">
                <a:solidFill>
                  <a:srgbClr val="76A5AF"/>
                </a:solidFill>
                <a:latin typeface="Verdana"/>
                <a:ea typeface="Verdana"/>
                <a:cs typeface="Verdana"/>
                <a:sym typeface="Verdana"/>
              </a:rPr>
              <a:t># The following code extracts the Water Color and Measurements data into another DataFrame</a:t>
            </a:r>
            <a:endParaRPr sz="1400">
              <a:solidFill>
                <a:srgbClr val="76A5A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lang="en" sz="1400">
                <a:solidFill>
                  <a:srgbClr val="76A5AF"/>
                </a:solidFill>
                <a:latin typeface="Verdana"/>
                <a:ea typeface="Verdana"/>
                <a:cs typeface="Verdana"/>
                <a:sym typeface="Verdana"/>
              </a:rPr>
              <a:t># Not necessary but it’ll make this example clearer without excess data</a:t>
            </a:r>
            <a:br>
              <a:rPr lang="en" sz="1400">
                <a:solidFill>
                  <a:srgbClr val="76A5AF"/>
                </a:solidFill>
                <a:latin typeface="Verdana"/>
                <a:ea typeface="Verdana"/>
                <a:cs typeface="Verdana"/>
                <a:sym typeface="Verdana"/>
              </a:rPr>
            </a:br>
            <a:endParaRPr b="0" i="0" sz="12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None/>
            </a:pPr>
            <a:r>
              <a:rPr lang="en" sz="1400">
                <a:solidFill>
                  <a:srgbClr val="76A5AF"/>
                </a:solidFill>
                <a:latin typeface="Verdana"/>
                <a:ea typeface="Verdana"/>
                <a:cs typeface="Verdana"/>
                <a:sym typeface="Verdana"/>
              </a:rPr>
              <a:t># Extract measurements and water color only</a:t>
            </a:r>
            <a:endParaRPr sz="12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None/>
            </a:pPr>
            <a:r>
              <a:rPr lang="en" sz="1300">
                <a:solidFill>
                  <a:srgbClr val="0000FF"/>
                </a:solidFill>
                <a:latin typeface="Verdana"/>
                <a:ea typeface="Verdana"/>
                <a:cs typeface="Verdana"/>
                <a:sym typeface="Verdana"/>
              </a:rPr>
              <a:t>df = data2018[["Measurements (mm)","Water color\r\n(1=Light Blue,2=Dark Blue,3=Light </a:t>
            </a:r>
            <a:br>
              <a:rPr lang="en" sz="1300">
                <a:solidFill>
                  <a:srgbClr val="0000FF"/>
                </a:solidFill>
                <a:latin typeface="Verdana"/>
                <a:ea typeface="Verdana"/>
                <a:cs typeface="Verdana"/>
                <a:sym typeface="Verdana"/>
              </a:rPr>
            </a:br>
            <a:r>
              <a:rPr lang="en" sz="1300">
                <a:solidFill>
                  <a:srgbClr val="0000FF"/>
                </a:solidFill>
                <a:latin typeface="Verdana"/>
                <a:ea typeface="Verdana"/>
                <a:cs typeface="Verdana"/>
                <a:sym typeface="Verdana"/>
              </a:rPr>
              <a:t>                                                            Green,\r\n4=Dark Green,5=Light Brown,6=Dark Brown)"]]</a:t>
            </a:r>
            <a:endParaRPr sz="13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None/>
            </a:pPr>
            <a:r>
              <a:rPr lang="en" sz="1300">
                <a:solidFill>
                  <a:srgbClr val="0000FF"/>
                </a:solidFill>
                <a:latin typeface="Verdana"/>
                <a:ea typeface="Verdana"/>
                <a:cs typeface="Verdana"/>
                <a:sym typeface="Verdana"/>
              </a:rPr>
              <a:t>row, col = df.shape</a:t>
            </a:r>
            <a:r>
              <a:rPr lang="en" sz="1500">
                <a:solidFill>
                  <a:srgbClr val="76A5AF"/>
                </a:solidFill>
                <a:latin typeface="Verdana"/>
                <a:ea typeface="Verdana"/>
                <a:cs typeface="Verdana"/>
                <a:sym typeface="Verdana"/>
              </a:rPr>
              <a:t> </a:t>
            </a:r>
            <a:r>
              <a:rPr lang="en" sz="1400">
                <a:solidFill>
                  <a:srgbClr val="76A5AF"/>
                </a:solidFill>
                <a:latin typeface="Verdana"/>
                <a:ea typeface="Verdana"/>
                <a:cs typeface="Verdana"/>
                <a:sym typeface="Verdana"/>
              </a:rPr>
              <a:t># get the dimensions of the dataframe</a:t>
            </a:r>
            <a:endParaRPr sz="1400">
              <a:solidFill>
                <a:srgbClr val="76A5AF"/>
              </a:solidFill>
              <a:latin typeface="Verdana"/>
              <a:ea typeface="Verdana"/>
              <a:cs typeface="Verdana"/>
              <a:sym typeface="Verdana"/>
            </a:endParaRPr>
          </a:p>
          <a:p>
            <a:pPr indent="0" lvl="0" marL="0" marR="0" rtl="0" algn="l">
              <a:lnSpc>
                <a:spcPct val="115000"/>
              </a:lnSpc>
              <a:spcBef>
                <a:spcPts val="0"/>
              </a:spcBef>
              <a:spcAft>
                <a:spcPts val="0"/>
              </a:spcAft>
              <a:buNone/>
            </a:pPr>
            <a:r>
              <a:t/>
            </a:r>
            <a:endParaRPr sz="12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None/>
            </a:pPr>
            <a:r>
              <a:rPr lang="en" sz="1300">
                <a:solidFill>
                  <a:srgbClr val="0000FF"/>
                </a:solidFill>
                <a:latin typeface="Verdana"/>
                <a:ea typeface="Verdana"/>
                <a:cs typeface="Verdana"/>
                <a:sym typeface="Verdana"/>
              </a:rPr>
              <a:t>wc = pd.Series(df.iloc[:,col-1]).astype(float) </a:t>
            </a:r>
            <a:r>
              <a:rPr lang="en" sz="1400">
                <a:solidFill>
                  <a:srgbClr val="76A5AF"/>
                </a:solidFill>
                <a:latin typeface="Verdana"/>
                <a:ea typeface="Verdana"/>
                <a:cs typeface="Verdana"/>
                <a:sym typeface="Verdana"/>
              </a:rPr>
              <a:t># Extract water colors and convert to float</a:t>
            </a:r>
            <a:endParaRPr sz="12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None/>
            </a:pPr>
            <a:r>
              <a:rPr lang="en" sz="1300">
                <a:solidFill>
                  <a:srgbClr val="0000FF"/>
                </a:solidFill>
                <a:latin typeface="Verdana"/>
                <a:ea typeface="Verdana"/>
                <a:cs typeface="Verdana"/>
                <a:sym typeface="Verdana"/>
              </a:rPr>
              <a:t>y = pd.Series() </a:t>
            </a:r>
            <a:r>
              <a:rPr lang="en" sz="1400">
                <a:solidFill>
                  <a:srgbClr val="76A5AF"/>
                </a:solidFill>
                <a:latin typeface="Verdana"/>
                <a:ea typeface="Verdana"/>
                <a:cs typeface="Verdana"/>
                <a:sym typeface="Verdana"/>
              </a:rPr>
              <a:t># empty series</a:t>
            </a:r>
            <a:endParaRPr sz="1400">
              <a:solidFill>
                <a:srgbClr val="76A5AF"/>
              </a:solidFill>
              <a:latin typeface="Verdana"/>
              <a:ea typeface="Verdana"/>
              <a:cs typeface="Verdana"/>
              <a:sym typeface="Verdana"/>
            </a:endParaRPr>
          </a:p>
          <a:p>
            <a:pPr indent="0" lvl="0" marL="0" marR="0" rtl="0" algn="l">
              <a:lnSpc>
                <a:spcPct val="115000"/>
              </a:lnSpc>
              <a:spcBef>
                <a:spcPts val="0"/>
              </a:spcBef>
              <a:spcAft>
                <a:spcPts val="0"/>
              </a:spcAft>
              <a:buNone/>
            </a:pPr>
            <a:r>
              <a:t/>
            </a:r>
            <a:endParaRPr sz="12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None/>
            </a:pPr>
            <a:r>
              <a:t/>
            </a:r>
            <a:endParaRPr sz="12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t/>
            </a:r>
            <a:endParaRPr sz="1200">
              <a:solidFill>
                <a:srgbClr val="0000FF"/>
              </a:solidFill>
              <a:latin typeface="Verdana"/>
              <a:ea typeface="Verdana"/>
              <a:cs typeface="Verdana"/>
              <a:sym typeface="Verdan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6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Preparing Data for Analysis</a:t>
            </a:r>
            <a:endParaRPr b="1" i="0" sz="3600" u="none" cap="none" strike="noStrike">
              <a:solidFill>
                <a:schemeClr val="accent1"/>
              </a:solidFill>
              <a:latin typeface="PT Sans Narrow"/>
              <a:ea typeface="PT Sans Narrow"/>
              <a:cs typeface="PT Sans Narrow"/>
              <a:sym typeface="PT Sans Narrow"/>
            </a:endParaRPr>
          </a:p>
        </p:txBody>
      </p:sp>
      <p:sp>
        <p:nvSpPr>
          <p:cNvPr id="998" name="Google Shape;998;p162"/>
          <p:cNvSpPr txBox="1"/>
          <p:nvPr>
            <p:ph idx="1" type="body"/>
          </p:nvPr>
        </p:nvSpPr>
        <p:spPr>
          <a:xfrm>
            <a:off x="699300" y="1152425"/>
            <a:ext cx="7606500" cy="3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for r in range(row):</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x = pd.Series()</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for c in range(col-1):</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if type(df.iloc[r,c]) == str:</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h = pd.Series(df.iloc[r,c].split(",")).astype(float)</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for i in range(len(h)):</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if h.iloc[i] == 99999.0:  </a:t>
            </a:r>
            <a:r>
              <a:rPr lang="en" sz="1400">
                <a:solidFill>
                  <a:srgbClr val="76A5AF"/>
                </a:solidFill>
                <a:latin typeface="Verdana"/>
                <a:ea typeface="Verdana"/>
                <a:cs typeface="Verdana"/>
                <a:sym typeface="Verdana"/>
              </a:rPr>
              <a:t># some use 99999 as missing value</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h = np.nan</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x = x.append(pd.Series(h))</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else:</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x = x.append(pd.Series(df.iloc[r,c]).astype(float))</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	y = y.append(pd.Series(x.mean()))</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WC = pd.DataFrame({'Water Color': wc.values, 'Mean': y})</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rPr lang="en" sz="1400">
                <a:solidFill>
                  <a:srgbClr val="0000FF"/>
                </a:solidFill>
                <a:latin typeface="Verdana"/>
                <a:ea typeface="Verdana"/>
                <a:cs typeface="Verdana"/>
                <a:sym typeface="Verdana"/>
              </a:rPr>
              <a:t>WC.groupby('Water Color').mean()</a:t>
            </a:r>
            <a:endParaRPr sz="14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200">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sz="1200">
              <a:solidFill>
                <a:srgbClr val="0000FF"/>
              </a:solidFill>
              <a:latin typeface="Verdana"/>
              <a:ea typeface="Verdana"/>
              <a:cs typeface="Verdana"/>
              <a:sym typeface="Verdan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All the Measurements Data</a:t>
            </a:r>
            <a:endParaRPr/>
          </a:p>
        </p:txBody>
      </p:sp>
      <p:sp>
        <p:nvSpPr>
          <p:cNvPr id="1004" name="Google Shape;1004;p1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FF"/>
                </a:solidFill>
                <a:latin typeface="Verdana"/>
                <a:ea typeface="Verdana"/>
                <a:cs typeface="Verdana"/>
                <a:sym typeface="Verdana"/>
              </a:rPr>
              <a:t># This stacks the measurements based on water color</a:t>
            </a:r>
            <a:endParaRPr sz="1400">
              <a:solidFill>
                <a:srgbClr val="0000FF"/>
              </a:solidFill>
              <a:latin typeface="Verdana"/>
              <a:ea typeface="Verdana"/>
              <a:cs typeface="Verdana"/>
              <a:sym typeface="Verdana"/>
            </a:endParaRPr>
          </a:p>
          <a:p>
            <a:pPr indent="0" lvl="0" marL="0" rtl="0" algn="l">
              <a:spcBef>
                <a:spcPts val="0"/>
              </a:spcBef>
              <a:spcAft>
                <a:spcPts val="0"/>
              </a:spcAft>
              <a:buNone/>
            </a:pPr>
            <a:r>
              <a:rPr lang="en" sz="1400">
                <a:solidFill>
                  <a:srgbClr val="0000FF"/>
                </a:solidFill>
                <a:latin typeface="Verdana"/>
                <a:ea typeface="Verdana"/>
                <a:cs typeface="Verdana"/>
                <a:sym typeface="Verdana"/>
              </a:rPr>
              <a:t>v1 = np.array([])</a:t>
            </a:r>
            <a:endParaRPr sz="1400">
              <a:solidFill>
                <a:srgbClr val="0000FF"/>
              </a:solidFill>
              <a:latin typeface="Verdana"/>
              <a:ea typeface="Verdana"/>
              <a:cs typeface="Verdana"/>
              <a:sym typeface="Verdana"/>
            </a:endParaRPr>
          </a:p>
          <a:p>
            <a:pPr indent="0" lvl="0" marL="0" rtl="0" algn="l">
              <a:spcBef>
                <a:spcPts val="0"/>
              </a:spcBef>
              <a:spcAft>
                <a:spcPts val="0"/>
              </a:spcAft>
              <a:buNone/>
            </a:pPr>
            <a:r>
              <a:rPr lang="en" sz="1400">
                <a:solidFill>
                  <a:srgbClr val="0000FF"/>
                </a:solidFill>
                <a:latin typeface="Verdana"/>
                <a:ea typeface="Verdana"/>
                <a:cs typeface="Verdana"/>
                <a:sym typeface="Verdana"/>
              </a:rPr>
              <a:t>v2 = np.array([])</a:t>
            </a:r>
            <a:endParaRPr sz="1400">
              <a:solidFill>
                <a:srgbClr val="0000FF"/>
              </a:solidFill>
              <a:latin typeface="Verdana"/>
              <a:ea typeface="Verdana"/>
              <a:cs typeface="Verdana"/>
              <a:sym typeface="Verdana"/>
            </a:endParaRPr>
          </a:p>
          <a:p>
            <a:pPr indent="0" lvl="0" marL="0" rtl="0" algn="l">
              <a:spcBef>
                <a:spcPts val="0"/>
              </a:spcBef>
              <a:spcAft>
                <a:spcPts val="0"/>
              </a:spcAft>
              <a:buNone/>
            </a:pPr>
            <a:r>
              <a:rPr lang="en" sz="1400">
                <a:solidFill>
                  <a:srgbClr val="0000FF"/>
                </a:solidFill>
                <a:latin typeface="Verdana"/>
                <a:ea typeface="Verdana"/>
                <a:cs typeface="Verdana"/>
                <a:sym typeface="Verdana"/>
              </a:rPr>
              <a:t>v3 = np.array([])</a:t>
            </a:r>
            <a:endParaRPr sz="1400">
              <a:solidFill>
                <a:srgbClr val="0000FF"/>
              </a:solidFill>
              <a:latin typeface="Verdana"/>
              <a:ea typeface="Verdana"/>
              <a:cs typeface="Verdana"/>
              <a:sym typeface="Verdana"/>
            </a:endParaRPr>
          </a:p>
          <a:p>
            <a:pPr indent="0" lvl="0" marL="0" rtl="0" algn="l">
              <a:spcBef>
                <a:spcPts val="0"/>
              </a:spcBef>
              <a:spcAft>
                <a:spcPts val="0"/>
              </a:spcAft>
              <a:buNone/>
            </a:pPr>
            <a:r>
              <a:rPr lang="en" sz="1400">
                <a:solidFill>
                  <a:srgbClr val="0000FF"/>
                </a:solidFill>
                <a:latin typeface="Verdana"/>
                <a:ea typeface="Verdana"/>
                <a:cs typeface="Verdana"/>
                <a:sym typeface="Verdana"/>
              </a:rPr>
              <a:t>v4 = np.array([])</a:t>
            </a:r>
            <a:endParaRPr sz="1400">
              <a:solidFill>
                <a:srgbClr val="0000FF"/>
              </a:solidFill>
              <a:latin typeface="Verdana"/>
              <a:ea typeface="Verdana"/>
              <a:cs typeface="Verdana"/>
              <a:sym typeface="Verdana"/>
            </a:endParaRPr>
          </a:p>
          <a:p>
            <a:pPr indent="0" lvl="0" marL="0" rtl="0" algn="l">
              <a:spcBef>
                <a:spcPts val="0"/>
              </a:spcBef>
              <a:spcAft>
                <a:spcPts val="0"/>
              </a:spcAft>
              <a:buNone/>
            </a:pPr>
            <a:r>
              <a:rPr lang="en" sz="1400">
                <a:solidFill>
                  <a:srgbClr val="0000FF"/>
                </a:solidFill>
                <a:latin typeface="Verdana"/>
                <a:ea typeface="Verdana"/>
                <a:cs typeface="Verdana"/>
                <a:sym typeface="Verdana"/>
              </a:rPr>
              <a:t>v5 = np.array([])</a:t>
            </a:r>
            <a:endParaRPr sz="1400">
              <a:solidFill>
                <a:srgbClr val="0000FF"/>
              </a:solidFill>
              <a:latin typeface="Verdana"/>
              <a:ea typeface="Verdana"/>
              <a:cs typeface="Verdana"/>
              <a:sym typeface="Verdana"/>
            </a:endParaRPr>
          </a:p>
          <a:p>
            <a:pPr indent="0" lvl="0" marL="0" rtl="0" algn="l">
              <a:spcBef>
                <a:spcPts val="0"/>
              </a:spcBef>
              <a:spcAft>
                <a:spcPts val="0"/>
              </a:spcAft>
              <a:buNone/>
            </a:pPr>
            <a:r>
              <a:rPr lang="en" sz="1400">
                <a:solidFill>
                  <a:srgbClr val="0000FF"/>
                </a:solidFill>
                <a:latin typeface="Verdana"/>
                <a:ea typeface="Verdana"/>
                <a:cs typeface="Verdana"/>
                <a:sym typeface="Verdana"/>
              </a:rPr>
              <a:t>v6 = np.array([])</a:t>
            </a:r>
            <a:endParaRPr sz="1400">
              <a:solidFill>
                <a:srgbClr val="0000FF"/>
              </a:solidFill>
              <a:latin typeface="Verdana"/>
              <a:ea typeface="Verdana"/>
              <a:cs typeface="Verdana"/>
              <a:sym typeface="Verdana"/>
            </a:endParaRPr>
          </a:p>
          <a:p>
            <a:pPr indent="0" lvl="0" marL="0" rtl="0" algn="l">
              <a:spcBef>
                <a:spcPts val="0"/>
              </a:spcBef>
              <a:spcAft>
                <a:spcPts val="0"/>
              </a:spcAft>
              <a:buNone/>
            </a:pPr>
            <a:r>
              <a:t/>
            </a:r>
            <a:endParaRPr sz="1400">
              <a:solidFill>
                <a:srgbClr val="0000FF"/>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311700" y="3688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What is Python?</a:t>
            </a:r>
            <a:endParaRPr b="1" i="0" sz="3600" u="none" cap="none" strike="noStrike">
              <a:solidFill>
                <a:schemeClr val="accent1"/>
              </a:solidFill>
              <a:latin typeface="PT Sans Narrow"/>
              <a:ea typeface="PT Sans Narrow"/>
              <a:cs typeface="PT Sans Narrow"/>
              <a:sym typeface="PT Sans Narrow"/>
            </a:endParaRPr>
          </a:p>
        </p:txBody>
      </p:sp>
      <p:sp>
        <p:nvSpPr>
          <p:cNvPr id="206" name="Google Shape;206;p38"/>
          <p:cNvSpPr txBox="1"/>
          <p:nvPr>
            <p:ph idx="1" type="body"/>
          </p:nvPr>
        </p:nvSpPr>
        <p:spPr>
          <a:xfrm>
            <a:off x="311700" y="1348750"/>
            <a:ext cx="8520600" cy="329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Python was designed by Guido van Rossum and first released in 1991</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It is named after the British comedy troupe Monty Python's Flying Circus</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It is an interpreted language</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Its design is distinguished by its emphasis on readability, simplicity and explicitness</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Libraries enhance the capabilities of Python. They are here to help you, developers and make it faster to program!</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We will cover:</a:t>
            </a:r>
            <a:r>
              <a:rPr lang="en"/>
              <a:t> </a:t>
            </a:r>
            <a:r>
              <a:rPr b="0" i="0" lang="en" sz="1400" u="none" cap="none" strike="noStrike">
                <a:solidFill>
                  <a:schemeClr val="dk2"/>
                </a:solidFill>
                <a:latin typeface="Open Sans"/>
                <a:ea typeface="Open Sans"/>
                <a:cs typeface="Open Sans"/>
                <a:sym typeface="Open Sans"/>
              </a:rPr>
              <a:t> NumPy, pandas, matplotlib, IPython, SciPy, Jupyter, scikit-learn </a:t>
            </a:r>
            <a:endParaRPr b="0" i="0" sz="1800" u="none" cap="none" strike="noStrike">
              <a:solidFill>
                <a:schemeClr val="dk2"/>
              </a:solidFill>
              <a:latin typeface="Open Sans"/>
              <a:ea typeface="Open Sans"/>
              <a:cs typeface="Open Sans"/>
              <a:sym typeface="Open Sans"/>
            </a:endParaRPr>
          </a:p>
        </p:txBody>
      </p:sp>
      <p:pic>
        <p:nvPicPr>
          <p:cNvPr id="207" name="Google Shape;207;p38"/>
          <p:cNvPicPr preferRelativeResize="0"/>
          <p:nvPr/>
        </p:nvPicPr>
        <p:blipFill rotWithShape="1">
          <a:blip r:embed="rId3">
            <a:alphaModFix/>
          </a:blip>
          <a:srcRect b="0" l="0" r="0" t="0"/>
          <a:stretch/>
        </p:blipFill>
        <p:spPr>
          <a:xfrm>
            <a:off x="3641150" y="355800"/>
            <a:ext cx="2476500" cy="733425"/>
          </a:xfrm>
          <a:prstGeom prst="rect">
            <a:avLst/>
          </a:prstGeom>
          <a:noFill/>
          <a:ln>
            <a:noFill/>
          </a:ln>
        </p:spPr>
      </p:pic>
      <p:pic>
        <p:nvPicPr>
          <p:cNvPr id="208" name="Google Shape;208;p38"/>
          <p:cNvPicPr preferRelativeResize="0"/>
          <p:nvPr/>
        </p:nvPicPr>
        <p:blipFill rotWithShape="1">
          <a:blip r:embed="rId4">
            <a:alphaModFix/>
          </a:blip>
          <a:srcRect b="0" l="0" r="0" t="0"/>
          <a:stretch/>
        </p:blipFill>
        <p:spPr>
          <a:xfrm>
            <a:off x="6403524" y="80650"/>
            <a:ext cx="1836926" cy="1033274"/>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64"/>
          <p:cNvSpPr txBox="1"/>
          <p:nvPr>
            <p:ph type="title"/>
          </p:nvPr>
        </p:nvSpPr>
        <p:spPr>
          <a:xfrm>
            <a:off x="244900" y="1778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the Measurements Data</a:t>
            </a:r>
            <a:endParaRPr/>
          </a:p>
          <a:p>
            <a:pPr indent="0" lvl="0" marL="0" rtl="0" algn="l">
              <a:spcBef>
                <a:spcPts val="0"/>
              </a:spcBef>
              <a:spcAft>
                <a:spcPts val="0"/>
              </a:spcAft>
              <a:buNone/>
            </a:pPr>
            <a:r>
              <a:t/>
            </a:r>
            <a:endParaRPr/>
          </a:p>
        </p:txBody>
      </p:sp>
      <p:sp>
        <p:nvSpPr>
          <p:cNvPr id="1010" name="Google Shape;1010;p164"/>
          <p:cNvSpPr txBox="1"/>
          <p:nvPr>
            <p:ph idx="1" type="body"/>
          </p:nvPr>
        </p:nvSpPr>
        <p:spPr>
          <a:xfrm>
            <a:off x="244900" y="920400"/>
            <a:ext cx="8670600" cy="40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Verdana"/>
                <a:ea typeface="Verdana"/>
                <a:cs typeface="Verdana"/>
                <a:sym typeface="Verdana"/>
              </a:rPr>
              <a:t>for l in range(len(data2018["Measurements (mm)"].values)):</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a:t>
            </a:r>
            <a:r>
              <a:rPr lang="en" sz="1400">
                <a:solidFill>
                  <a:srgbClr val="76A5AF"/>
                </a:solidFill>
                <a:latin typeface="Verdana"/>
                <a:ea typeface="Verdana"/>
                <a:cs typeface="Verdana"/>
                <a:sym typeface="Verdana"/>
              </a:rPr>
              <a:t># temp stores the observations for one expedition</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for t in range(10):</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if pd.notnull(data2018.iloc[l]['Measurements (mm)'].values[t]):</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w = np.array(data2018.iloc[l]["Measurements  (mm)"].values[t].split(",")).astype(float)</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if data2018.iloc[l][wc] == '1':</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v1 = np.append(v1, w)</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elif data2018.iloc[l][wc] == '2':</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v2 = np.append(v2, w)</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elif data2018.iloc[l][wc] == '3':</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v3 = np.append(v3, w)</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elif data2018.iloc[l][wc] == '4':</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v4 = np.append(v4, w)</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elif data2018.iloc[l][wc] == '5':</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v5 = np.append(v5, w)</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else:</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v6 = np.append(v6, w)</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else:</a:t>
            </a:r>
            <a:endParaRPr sz="1200">
              <a:solidFill>
                <a:srgbClr val="0000FF"/>
              </a:solidFill>
              <a:latin typeface="Verdana"/>
              <a:ea typeface="Verdana"/>
              <a:cs typeface="Verdana"/>
              <a:sym typeface="Verdana"/>
            </a:endParaRPr>
          </a:p>
          <a:p>
            <a:pPr indent="0" lvl="0" marL="0" rtl="0" algn="l">
              <a:spcBef>
                <a:spcPts val="0"/>
              </a:spcBef>
              <a:spcAft>
                <a:spcPts val="0"/>
              </a:spcAft>
              <a:buNone/>
            </a:pPr>
            <a:r>
              <a:rPr lang="en" sz="1200">
                <a:solidFill>
                  <a:srgbClr val="0000FF"/>
                </a:solidFill>
                <a:latin typeface="Verdana"/>
                <a:ea typeface="Verdana"/>
                <a:cs typeface="Verdana"/>
                <a:sym typeface="Verdana"/>
              </a:rPr>
              <a:t>        			next</a:t>
            </a:r>
            <a:endParaRPr sz="1200">
              <a:solidFill>
                <a:srgbClr val="0000FF"/>
              </a:solidFill>
              <a:latin typeface="Verdana"/>
              <a:ea typeface="Verdana"/>
              <a:cs typeface="Verdana"/>
              <a:sym typeface="Verdana"/>
            </a:endParaRPr>
          </a:p>
          <a:p>
            <a:pPr indent="0" lvl="0" marL="0" rtl="0" algn="l">
              <a:spcBef>
                <a:spcPts val="0"/>
              </a:spcBef>
              <a:spcAft>
                <a:spcPts val="0"/>
              </a:spcAft>
              <a:buNone/>
            </a:pPr>
            <a:r>
              <a:t/>
            </a:r>
            <a:endParaRPr sz="1200">
              <a:solidFill>
                <a:srgbClr val="0000FF"/>
              </a:solidFill>
              <a:latin typeface="Verdana"/>
              <a:ea typeface="Verdana"/>
              <a:cs typeface="Verdana"/>
              <a:sym typeface="Verdana"/>
            </a:endParaRPr>
          </a:p>
          <a:p>
            <a:pPr indent="0" lvl="0" marL="0" rtl="0" algn="l">
              <a:spcBef>
                <a:spcPts val="0"/>
              </a:spcBef>
              <a:spcAft>
                <a:spcPts val="0"/>
              </a:spcAft>
              <a:buNone/>
            </a:pPr>
            <a:r>
              <a:t/>
            </a:r>
            <a:endParaRPr sz="1200">
              <a:solidFill>
                <a:srgbClr val="0000FF"/>
              </a:solidFill>
              <a:latin typeface="Verdana"/>
              <a:ea typeface="Verdana"/>
              <a:cs typeface="Verdana"/>
              <a:sym typeface="Verdan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65"/>
          <p:cNvSpPr txBox="1"/>
          <p:nvPr>
            <p:ph type="title"/>
          </p:nvPr>
        </p:nvSpPr>
        <p:spPr>
          <a:xfrm>
            <a:off x="311700" y="23205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Preparing Data for Analysis</a:t>
            </a:r>
            <a:endParaRPr b="1" i="0" sz="3600" u="none" cap="none" strike="noStrike">
              <a:solidFill>
                <a:schemeClr val="accent1"/>
              </a:solidFill>
              <a:latin typeface="PT Sans Narrow"/>
              <a:ea typeface="PT Sans Narrow"/>
              <a:cs typeface="PT Sans Narrow"/>
              <a:sym typeface="PT Sans Narrow"/>
            </a:endParaRPr>
          </a:p>
        </p:txBody>
      </p:sp>
      <p:sp>
        <p:nvSpPr>
          <p:cNvPr id="1016" name="Google Shape;1016;p165"/>
          <p:cNvSpPr txBox="1"/>
          <p:nvPr>
            <p:ph idx="1" type="body"/>
          </p:nvPr>
        </p:nvSpPr>
        <p:spPr>
          <a:xfrm>
            <a:off x="311700" y="939450"/>
            <a:ext cx="8520600" cy="376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76A5AF"/>
                </a:solidFill>
                <a:latin typeface="Verdana"/>
                <a:ea typeface="Verdana"/>
                <a:cs typeface="Verdana"/>
                <a:sym typeface="Verdana"/>
              </a:rPr>
              <a:t># Combine the measurements with water color into a new data frame</a:t>
            </a:r>
            <a:br>
              <a:rPr b="0" i="0" lang="en" sz="1800" u="none" cap="none" strike="noStrike">
                <a:solidFill>
                  <a:schemeClr val="dk2"/>
                </a:solidFill>
                <a:latin typeface="Open Sans"/>
                <a:ea typeface="Open Sans"/>
                <a:cs typeface="Open Sans"/>
                <a:sym typeface="Open Sans"/>
              </a:rPr>
            </a:br>
            <a:r>
              <a:rPr b="0" i="0" lang="en" sz="1200" u="none" cap="none" strike="noStrike">
                <a:solidFill>
                  <a:srgbClr val="0000FF"/>
                </a:solidFill>
                <a:latin typeface="Verdana"/>
                <a:ea typeface="Verdana"/>
                <a:cs typeface="Verdana"/>
                <a:sym typeface="Verdana"/>
              </a:rPr>
              <a:t>measures = np.concatenate((v1, v3, v4, v5, v6), axis=0)</a:t>
            </a: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measures = pd.DataFrame({'Measures': measures})</a:t>
            </a:r>
            <a:br>
              <a:rPr b="0" i="0" lang="en" sz="1200" u="none" cap="none" strike="noStrike">
                <a:solidFill>
                  <a:srgbClr val="0000FF"/>
                </a:solidFill>
                <a:latin typeface="Verdana"/>
                <a:ea typeface="Verdana"/>
                <a:cs typeface="Verdana"/>
                <a:sym typeface="Verdana"/>
              </a:rPr>
            </a:b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measures['WaterColor'] = np.zeros(len(measures['Measures']))</a:t>
            </a: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ind = np.array([len(v1), len(v2), len(v3), len(v4),len(v5),len(v6)])</a:t>
            </a:r>
            <a:endParaRPr b="0" i="0" sz="12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0" i="0" lang="en" sz="1200" u="none" cap="none" strike="noStrike">
                <a:solidFill>
                  <a:srgbClr val="0000FF"/>
                </a:solidFill>
                <a:latin typeface="Verdana"/>
                <a:ea typeface="Verdana"/>
                <a:cs typeface="Verdana"/>
                <a:sym typeface="Verdana"/>
              </a:rPr>
              <a:t>cumind = np.cumsum(ind)</a:t>
            </a:r>
            <a:endParaRPr b="0" i="0" sz="12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for i in range(cumind[0]):</a:t>
            </a: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	measures.loc[i, 'WaterColor'] = 1</a:t>
            </a:r>
            <a:endParaRPr b="0" i="0" sz="12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200" u="none" cap="none" strike="noStrike">
                <a:solidFill>
                  <a:srgbClr val="0000FF"/>
                </a:solidFill>
                <a:latin typeface="Verdana"/>
                <a:ea typeface="Verdana"/>
                <a:cs typeface="Verdana"/>
                <a:sym typeface="Verdana"/>
              </a:rPr>
              <a:t>for j in range(5):</a:t>
            </a: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	for i in range(cumind[j],cumind[j+1]):</a:t>
            </a:r>
            <a:br>
              <a:rPr b="0" i="0" lang="en" sz="1200" u="none" cap="none" strike="noStrike">
                <a:solidFill>
                  <a:srgbClr val="0000FF"/>
                </a:solidFill>
                <a:latin typeface="Verdana"/>
                <a:ea typeface="Verdana"/>
                <a:cs typeface="Verdana"/>
                <a:sym typeface="Verdana"/>
              </a:rPr>
            </a:br>
            <a:r>
              <a:rPr b="0" i="0" lang="en" sz="1200" u="none" cap="none" strike="noStrike">
                <a:solidFill>
                  <a:srgbClr val="0000FF"/>
                </a:solidFill>
                <a:latin typeface="Verdana"/>
                <a:ea typeface="Verdana"/>
                <a:cs typeface="Verdana"/>
                <a:sym typeface="Verdana"/>
              </a:rPr>
              <a:t>		measures.loc[i, 'WaterColor'] = j+2</a:t>
            </a:r>
            <a:endParaRPr b="0" i="0" sz="12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b="0" i="0" sz="1200" u="none" cap="none" strike="noStrike">
              <a:solidFill>
                <a:srgbClr val="0000F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rPr b="0" i="0" lang="en" sz="1200" u="none" cap="none" strike="noStrike">
                <a:solidFill>
                  <a:srgbClr val="0000FF"/>
                </a:solidFill>
                <a:latin typeface="Verdana"/>
                <a:ea typeface="Verdana"/>
                <a:cs typeface="Verdana"/>
                <a:sym typeface="Verdana"/>
              </a:rPr>
              <a:t>measures = measures[measures['Measures']!= 99999] </a:t>
            </a:r>
            <a:r>
              <a:rPr b="0" i="0" lang="en" sz="1200" u="none" cap="none" strike="noStrike">
                <a:solidFill>
                  <a:srgbClr val="76A5AF"/>
                </a:solidFill>
                <a:latin typeface="Verdana"/>
                <a:ea typeface="Verdana"/>
                <a:cs typeface="Verdana"/>
                <a:sym typeface="Verdana"/>
              </a:rPr>
              <a:t># some of entries are 99999 for missing</a:t>
            </a:r>
            <a:endParaRPr b="0" i="0" sz="1200" u="none" cap="none" strike="noStrike">
              <a:solidFill>
                <a:srgbClr val="76A5AF"/>
              </a:solidFill>
              <a:latin typeface="Verdana"/>
              <a:ea typeface="Verdana"/>
              <a:cs typeface="Verdana"/>
              <a:sym typeface="Verdana"/>
            </a:endParaRPr>
          </a:p>
          <a:p>
            <a:pPr indent="0" lvl="0" marL="0" marR="0" rtl="0" algn="l">
              <a:lnSpc>
                <a:spcPct val="100000"/>
              </a:lnSpc>
              <a:spcBef>
                <a:spcPts val="0"/>
              </a:spcBef>
              <a:spcAft>
                <a:spcPts val="0"/>
              </a:spcAft>
              <a:buClr>
                <a:schemeClr val="dk2"/>
              </a:buClr>
              <a:buSzPts val="1800"/>
              <a:buFont typeface="Open Sans"/>
              <a:buNone/>
            </a:pPr>
            <a:r>
              <a:t/>
            </a:r>
            <a:endParaRPr b="0" i="0" sz="1200" u="none" cap="none" strike="noStrike">
              <a:solidFill>
                <a:srgbClr val="0000FF"/>
              </a:solidFill>
              <a:latin typeface="Verdana"/>
              <a:ea typeface="Verdana"/>
              <a:cs typeface="Verdana"/>
              <a:sym typeface="Verdana"/>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66"/>
          <p:cNvSpPr txBox="1"/>
          <p:nvPr>
            <p:ph idx="1" type="body"/>
          </p:nvPr>
        </p:nvSpPr>
        <p:spPr>
          <a:xfrm>
            <a:off x="457200" y="1138875"/>
            <a:ext cx="8333350" cy="35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500" u="none" cap="none" strike="noStrike">
                <a:solidFill>
                  <a:srgbClr val="0000FF"/>
                </a:solidFill>
                <a:latin typeface="Verdana"/>
                <a:ea typeface="Verdana"/>
                <a:cs typeface="Verdana"/>
                <a:sym typeface="Verdana"/>
              </a:rPr>
              <a:t>measures.head()</a:t>
            </a:r>
            <a:br>
              <a:rPr b="0" i="0" lang="en" sz="1500" u="none" cap="none" strike="noStrike">
                <a:solidFill>
                  <a:srgbClr val="0000FF"/>
                </a:solidFill>
                <a:latin typeface="Verdana"/>
                <a:ea typeface="Verdana"/>
                <a:cs typeface="Verdana"/>
                <a:sym typeface="Verdana"/>
              </a:rPr>
            </a:br>
            <a:br>
              <a:rPr b="1" i="0" lang="en" sz="1500" u="none" cap="none" strike="noStrike">
                <a:solidFill>
                  <a:srgbClr val="7F6000"/>
                </a:solidFill>
                <a:latin typeface="Courier New"/>
                <a:ea typeface="Courier New"/>
                <a:cs typeface="Courier New"/>
                <a:sym typeface="Courier New"/>
              </a:rPr>
            </a:br>
            <a:r>
              <a:rPr b="1" i="0" lang="en" sz="1500" u="none" cap="none" strike="noStrike">
                <a:solidFill>
                  <a:srgbClr val="7F6000"/>
                </a:solidFill>
                <a:latin typeface="Courier New"/>
                <a:ea typeface="Courier New"/>
                <a:cs typeface="Courier New"/>
                <a:sym typeface="Courier New"/>
              </a:rPr>
              <a:t> Measures  WaterColor</a:t>
            </a:r>
            <a:endParaRPr b="1" i="0" sz="1500" u="none" cap="none" strike="noStrike">
              <a:solidFill>
                <a:srgbClr val="7F6000"/>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7F6000"/>
                </a:solidFill>
                <a:latin typeface="Courier New"/>
                <a:ea typeface="Courier New"/>
                <a:cs typeface="Courier New"/>
                <a:sym typeface="Courier New"/>
              </a:rPr>
              <a:t>0   105.0         1.0</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7F6000"/>
                </a:solidFill>
                <a:latin typeface="Courier New"/>
                <a:ea typeface="Courier New"/>
                <a:cs typeface="Courier New"/>
                <a:sym typeface="Courier New"/>
              </a:rPr>
              <a:t>1    88.0         1.0</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7F6000"/>
                </a:solidFill>
                <a:latin typeface="Courier New"/>
                <a:ea typeface="Courier New"/>
                <a:cs typeface="Courier New"/>
                <a:sym typeface="Courier New"/>
              </a:rPr>
              <a:t>2   115.0         1.0</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7F6000"/>
                </a:solidFill>
                <a:latin typeface="Courier New"/>
                <a:ea typeface="Courier New"/>
                <a:cs typeface="Courier New"/>
                <a:sym typeface="Courier New"/>
              </a:rPr>
              <a:t>3    70.0         2.0</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7F6000"/>
                </a:solidFill>
                <a:latin typeface="Courier New"/>
                <a:ea typeface="Courier New"/>
                <a:cs typeface="Courier New"/>
                <a:sym typeface="Courier New"/>
              </a:rPr>
              <a:t>4    60.0         2.0</a:t>
            </a:r>
            <a:endParaRPr sz="1900"/>
          </a:p>
          <a:p>
            <a:pPr indent="0" lvl="0" marL="0" marR="0" rtl="0" algn="l">
              <a:lnSpc>
                <a:spcPct val="115000"/>
              </a:lnSpc>
              <a:spcBef>
                <a:spcPts val="0"/>
              </a:spcBef>
              <a:spcAft>
                <a:spcPts val="0"/>
              </a:spcAft>
              <a:buClr>
                <a:schemeClr val="dk2"/>
              </a:buClr>
              <a:buSzPts val="1800"/>
              <a:buFont typeface="Open Sans"/>
              <a:buNone/>
            </a:pPr>
            <a:r>
              <a:t/>
            </a:r>
            <a:endParaRPr b="1" i="0" sz="1500" u="none" cap="none" strike="noStrike">
              <a:solidFill>
                <a:srgbClr val="7F6000"/>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2"/>
              </a:buClr>
              <a:buSzPts val="1800"/>
              <a:buFont typeface="Open Sans"/>
              <a:buNone/>
            </a:pPr>
            <a:r>
              <a:rPr b="0" i="0" lang="en" sz="1500" u="none" cap="none" strike="noStrike">
                <a:solidFill>
                  <a:srgbClr val="38761D"/>
                </a:solidFill>
                <a:latin typeface="Verdana"/>
                <a:ea typeface="Verdana"/>
                <a:cs typeface="Verdana"/>
                <a:sym typeface="Verdana"/>
              </a:rPr>
              <a:t># make a histogram</a:t>
            </a:r>
            <a:br>
              <a:rPr b="0" i="0" lang="en" sz="1500" u="none" cap="none" strike="noStrike">
                <a:solidFill>
                  <a:srgbClr val="38761D"/>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measures['Measures'].plot.hist()</a:t>
            </a:r>
            <a:br>
              <a:rPr b="0" i="0" lang="en" sz="1500" u="none" cap="none" strike="noStrike">
                <a:solidFill>
                  <a:srgbClr val="0000FF"/>
                </a:solidFill>
                <a:latin typeface="Verdana"/>
                <a:ea typeface="Verdana"/>
                <a:cs typeface="Verdana"/>
                <a:sym typeface="Verdana"/>
              </a:rPr>
            </a:br>
            <a:endParaRPr b="0" i="0" sz="1900" u="none" cap="none" strike="noStrike">
              <a:solidFill>
                <a:schemeClr val="dk2"/>
              </a:solidFill>
              <a:latin typeface="Open Sans"/>
              <a:ea typeface="Open Sans"/>
              <a:cs typeface="Open Sans"/>
              <a:sym typeface="Open Sans"/>
            </a:endParaRPr>
          </a:p>
        </p:txBody>
      </p:sp>
      <p:sp>
        <p:nvSpPr>
          <p:cNvPr id="1022" name="Google Shape;1022;p166"/>
          <p:cNvSpPr txBox="1"/>
          <p:nvPr>
            <p:ph type="title"/>
          </p:nvPr>
        </p:nvSpPr>
        <p:spPr>
          <a:xfrm>
            <a:off x="311700" y="2926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Histograms</a:t>
            </a:r>
            <a:endParaRPr b="1" i="0" sz="3600" u="none" cap="none" strike="noStrike">
              <a:solidFill>
                <a:schemeClr val="accent1"/>
              </a:solidFill>
              <a:latin typeface="PT Sans Narrow"/>
              <a:ea typeface="PT Sans Narrow"/>
              <a:cs typeface="PT Sans Narrow"/>
              <a:sym typeface="PT Sans Narrow"/>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6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Histograms</a:t>
            </a:r>
            <a:endParaRPr b="1" i="0" sz="3600" u="none" cap="none" strike="noStrike">
              <a:solidFill>
                <a:schemeClr val="accent1"/>
              </a:solidFill>
              <a:latin typeface="PT Sans Narrow"/>
              <a:ea typeface="PT Sans Narrow"/>
              <a:cs typeface="PT Sans Narrow"/>
              <a:sym typeface="PT Sans Narrow"/>
            </a:endParaRPr>
          </a:p>
        </p:txBody>
      </p:sp>
      <p:sp>
        <p:nvSpPr>
          <p:cNvPr id="1028" name="Google Shape;1028;p167"/>
          <p:cNvSpPr txBox="1"/>
          <p:nvPr>
            <p:ph idx="1" type="body"/>
          </p:nvPr>
        </p:nvSpPr>
        <p:spPr>
          <a:xfrm>
            <a:off x="311700" y="1234075"/>
            <a:ext cx="8520600" cy="382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Histogram displays</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 the distribution of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 the data</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1029" name="Google Shape;1029;p167"/>
          <p:cNvPicPr preferRelativeResize="0"/>
          <p:nvPr/>
        </p:nvPicPr>
        <p:blipFill rotWithShape="1">
          <a:blip r:embed="rId3">
            <a:alphaModFix/>
          </a:blip>
          <a:srcRect b="0" l="0" r="0" t="0"/>
          <a:stretch/>
        </p:blipFill>
        <p:spPr>
          <a:xfrm>
            <a:off x="3048000" y="373141"/>
            <a:ext cx="5852172" cy="437084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68"/>
          <p:cNvSpPr txBox="1"/>
          <p:nvPr>
            <p:ph idx="1" type="body"/>
          </p:nvPr>
        </p:nvSpPr>
        <p:spPr>
          <a:xfrm>
            <a:off x="389675" y="847625"/>
            <a:ext cx="7713300" cy="410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lang="en" sz="1500">
                <a:solidFill>
                  <a:srgbClr val="0000FF"/>
                </a:solidFill>
                <a:latin typeface="Verdana"/>
                <a:ea typeface="Verdana"/>
                <a:cs typeface="Verdana"/>
                <a:sym typeface="Verdana"/>
              </a:rPr>
              <a:t>measures.groupby('WaterColor').mean()</a:t>
            </a:r>
            <a:br>
              <a:rPr lang="en" sz="1500">
                <a:solidFill>
                  <a:srgbClr val="0000FF"/>
                </a:solidFill>
                <a:latin typeface="Verdana"/>
                <a:ea typeface="Verdana"/>
                <a:cs typeface="Verdana"/>
                <a:sym typeface="Verdana"/>
              </a:rPr>
            </a:br>
            <a:endParaRPr sz="1500">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WaterColor  Measures</a:t>
            </a:r>
            <a:endParaRPr b="1" i="0" sz="1500" u="none" cap="none" strike="noStrike">
              <a:solidFill>
                <a:srgbClr val="FF0000"/>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1.0         102.666667</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2.0          71.500000</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3.0          13.686275</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4.0          15.664921</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5.0          14.943979</a:t>
            </a:r>
            <a:endParaRPr sz="1900"/>
          </a:p>
          <a:p>
            <a:pPr indent="0" lvl="0" marL="0" marR="0" rtl="0" algn="l">
              <a:lnSpc>
                <a:spcPct val="115000"/>
              </a:lnSpc>
              <a:spcBef>
                <a:spcPts val="0"/>
              </a:spcBef>
              <a:spcAft>
                <a:spcPts val="0"/>
              </a:spcAft>
              <a:buClr>
                <a:schemeClr val="dk2"/>
              </a:buClr>
              <a:buSzPts val="1800"/>
              <a:buFont typeface="Open Sans"/>
              <a:buNone/>
            </a:pPr>
            <a:r>
              <a:rPr b="1" i="0" lang="en" sz="1500" u="none" cap="none" strike="noStrike">
                <a:solidFill>
                  <a:srgbClr val="FF0000"/>
                </a:solidFill>
                <a:latin typeface="Courier New"/>
                <a:ea typeface="Courier New"/>
                <a:cs typeface="Courier New"/>
                <a:sym typeface="Courier New"/>
              </a:rPr>
              <a:t>6.0          32.142857</a:t>
            </a:r>
            <a:endParaRPr sz="1900"/>
          </a:p>
          <a:p>
            <a:pPr indent="0" lvl="0" marL="0" marR="0" rtl="0" algn="l">
              <a:lnSpc>
                <a:spcPct val="115000"/>
              </a:lnSpc>
              <a:spcBef>
                <a:spcPts val="0"/>
              </a:spcBef>
              <a:spcAft>
                <a:spcPts val="0"/>
              </a:spcAft>
              <a:buClr>
                <a:schemeClr val="dk2"/>
              </a:buClr>
              <a:buSzPts val="1800"/>
              <a:buFont typeface="Open Sans"/>
              <a:buNone/>
            </a:pPr>
            <a:r>
              <a:t/>
            </a:r>
            <a:endParaRPr b="1" i="0" sz="1500" u="none" cap="none" strike="noStrike">
              <a:solidFill>
                <a:srgbClr val="FF0000"/>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2"/>
              </a:buClr>
              <a:buSzPts val="1800"/>
              <a:buFont typeface="Open Sans"/>
              <a:buNone/>
            </a:pPr>
            <a:r>
              <a:rPr b="0" i="0" lang="en" sz="1500" u="none" cap="none" strike="noStrike">
                <a:solidFill>
                  <a:srgbClr val="38761D"/>
                </a:solidFill>
                <a:latin typeface="Verdana"/>
                <a:ea typeface="Verdana"/>
                <a:cs typeface="Verdana"/>
                <a:sym typeface="Verdana"/>
              </a:rPr>
              <a:t># Bar plot showing the mean by group</a:t>
            </a:r>
            <a:br>
              <a:rPr b="0" i="0" lang="en" sz="1500" u="none" cap="none" strike="noStrike">
                <a:solidFill>
                  <a:srgbClr val="38761D"/>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measures.groupby('WaterColor').mean().plot.bar()</a:t>
            </a:r>
            <a:br>
              <a:rPr b="0" i="0" lang="en" sz="1500" u="none" cap="none" strike="noStrike">
                <a:solidFill>
                  <a:srgbClr val="0000FF"/>
                </a:solidFill>
                <a:latin typeface="Verdana"/>
                <a:ea typeface="Verdana"/>
                <a:cs typeface="Verdana"/>
                <a:sym typeface="Verdana"/>
              </a:rPr>
            </a:br>
            <a:br>
              <a:rPr b="0" i="0" lang="en" sz="1500" u="none" cap="none" strike="noStrike">
                <a:solidFill>
                  <a:srgbClr val="0000FF"/>
                </a:solidFill>
                <a:latin typeface="Verdana"/>
                <a:ea typeface="Verdana"/>
                <a:cs typeface="Verdana"/>
                <a:sym typeface="Verdana"/>
              </a:rPr>
            </a:br>
            <a:r>
              <a:rPr lang="en" sz="1500">
                <a:solidFill>
                  <a:srgbClr val="38761D"/>
                </a:solidFill>
                <a:latin typeface="Verdana"/>
                <a:ea typeface="Verdana"/>
                <a:cs typeface="Verdana"/>
                <a:sym typeface="Verdana"/>
              </a:rPr>
              <a:t># Bar plot showing the number by group</a:t>
            </a:r>
            <a:br>
              <a:rPr b="0" i="0" lang="en" sz="1500" u="none" cap="none" strike="noStrike">
                <a:solidFill>
                  <a:srgbClr val="BF9000"/>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measures.groupby('WaterColor').size().plot.bar()</a:t>
            </a:r>
            <a:br>
              <a:rPr b="0" i="0" lang="en" sz="15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endParaRPr b="0" i="0" sz="1400" u="none" cap="none" strike="noStrike">
              <a:solidFill>
                <a:srgbClr val="0000FF"/>
              </a:solidFill>
              <a:latin typeface="Verdana"/>
              <a:ea typeface="Verdana"/>
              <a:cs typeface="Verdana"/>
              <a:sym typeface="Verdana"/>
            </a:endParaRPr>
          </a:p>
        </p:txBody>
      </p:sp>
      <p:sp>
        <p:nvSpPr>
          <p:cNvPr id="1035" name="Google Shape;1035;p168"/>
          <p:cNvSpPr txBox="1"/>
          <p:nvPr>
            <p:ph type="title"/>
          </p:nvPr>
        </p:nvSpPr>
        <p:spPr>
          <a:xfrm>
            <a:off x="311700" y="1402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Bar Charts</a:t>
            </a:r>
            <a:endParaRPr b="1" i="0" sz="3600" u="none" cap="none" strike="noStrike">
              <a:solidFill>
                <a:schemeClr val="accent1"/>
              </a:solidFill>
              <a:latin typeface="PT Sans Narrow"/>
              <a:ea typeface="PT Sans Narrow"/>
              <a:cs typeface="PT Sans Narrow"/>
              <a:sym typeface="PT Sans Narrow"/>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69"/>
          <p:cNvSpPr txBox="1"/>
          <p:nvPr>
            <p:ph type="title"/>
          </p:nvPr>
        </p:nvSpPr>
        <p:spPr>
          <a:xfrm>
            <a:off x="311675" y="2691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Bar Charts</a:t>
            </a:r>
            <a:endParaRPr b="1" i="0" sz="3600" u="none" cap="none" strike="noStrike">
              <a:solidFill>
                <a:schemeClr val="accent1"/>
              </a:solidFill>
              <a:latin typeface="PT Sans Narrow"/>
              <a:ea typeface="PT Sans Narrow"/>
              <a:cs typeface="PT Sans Narrow"/>
              <a:sym typeface="PT Sans Narrow"/>
            </a:endParaRPr>
          </a:p>
        </p:txBody>
      </p:sp>
      <p:sp>
        <p:nvSpPr>
          <p:cNvPr id="1041" name="Google Shape;1041;p169"/>
          <p:cNvSpPr txBox="1"/>
          <p:nvPr>
            <p:ph idx="1" type="body"/>
          </p:nvPr>
        </p:nvSpPr>
        <p:spPr>
          <a:xfrm>
            <a:off x="200975" y="932650"/>
            <a:ext cx="8631300" cy="363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Bar Plot Showing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the Mean by Group</a:t>
            </a:r>
            <a:endParaRPr b="0" i="0" sz="1800" u="none" cap="none" strike="noStrike">
              <a:solidFill>
                <a:schemeClr val="dk2"/>
              </a:solidFill>
              <a:latin typeface="Open Sans"/>
              <a:ea typeface="Open Sans"/>
              <a:cs typeface="Open Sans"/>
              <a:sym typeface="Open Sans"/>
            </a:endParaRPr>
          </a:p>
        </p:txBody>
      </p:sp>
      <p:pic>
        <p:nvPicPr>
          <p:cNvPr id="1042" name="Google Shape;1042;p169"/>
          <p:cNvPicPr preferRelativeResize="0"/>
          <p:nvPr/>
        </p:nvPicPr>
        <p:blipFill rotWithShape="1">
          <a:blip r:embed="rId3">
            <a:alphaModFix/>
          </a:blip>
          <a:srcRect b="0" l="0" r="0" t="0"/>
          <a:stretch/>
        </p:blipFill>
        <p:spPr>
          <a:xfrm>
            <a:off x="2667000" y="386328"/>
            <a:ext cx="5852172" cy="437084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7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Bar Charts</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1048" name="Google Shape;1048;p170"/>
          <p:cNvSpPr txBox="1"/>
          <p:nvPr>
            <p:ph idx="1" type="body"/>
          </p:nvPr>
        </p:nvSpPr>
        <p:spPr>
          <a:xfrm>
            <a:off x="311700" y="1379763"/>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Bar chart showing</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Count by Group</a:t>
            </a:r>
            <a:endParaRPr b="0" i="0" sz="1800" u="none" cap="none" strike="noStrike">
              <a:solidFill>
                <a:schemeClr val="dk2"/>
              </a:solidFill>
              <a:latin typeface="Open Sans"/>
              <a:ea typeface="Open Sans"/>
              <a:cs typeface="Open Sans"/>
              <a:sym typeface="Open Sans"/>
            </a:endParaRPr>
          </a:p>
        </p:txBody>
      </p:sp>
      <p:pic>
        <p:nvPicPr>
          <p:cNvPr id="1049" name="Google Shape;1049;p170"/>
          <p:cNvPicPr preferRelativeResize="0"/>
          <p:nvPr/>
        </p:nvPicPr>
        <p:blipFill rotWithShape="1">
          <a:blip r:embed="rId3">
            <a:alphaModFix/>
          </a:blip>
          <a:srcRect b="0" l="0" r="0" t="0"/>
          <a:stretch/>
        </p:blipFill>
        <p:spPr>
          <a:xfrm>
            <a:off x="2590800" y="386328"/>
            <a:ext cx="5852172" cy="437084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71"/>
          <p:cNvSpPr txBox="1"/>
          <p:nvPr>
            <p:ph type="title"/>
          </p:nvPr>
        </p:nvSpPr>
        <p:spPr>
          <a:xfrm>
            <a:off x="76200" y="209550"/>
            <a:ext cx="3505200" cy="9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Box and Whisker </a:t>
            </a:r>
            <a:br>
              <a:rPr b="1" i="0" lang="en" sz="3600" u="none" cap="none" strike="noStrike">
                <a:solidFill>
                  <a:schemeClr val="accent1"/>
                </a:solidFill>
                <a:latin typeface="PT Sans Narrow"/>
                <a:ea typeface="PT Sans Narrow"/>
                <a:cs typeface="PT Sans Narrow"/>
                <a:sym typeface="PT Sans Narrow"/>
              </a:rPr>
            </a:br>
            <a:r>
              <a:rPr b="1" i="0" lang="en" sz="3600" u="none" cap="none" strike="noStrike">
                <a:solidFill>
                  <a:schemeClr val="accent1"/>
                </a:solidFill>
                <a:latin typeface="PT Sans Narrow"/>
                <a:ea typeface="PT Sans Narrow"/>
                <a:cs typeface="PT Sans Narrow"/>
                <a:sym typeface="PT Sans Narrow"/>
              </a:rPr>
              <a:t>Plots</a:t>
            </a:r>
            <a:endParaRPr b="1" i="0" sz="3600" u="none" cap="none" strike="noStrike">
              <a:solidFill>
                <a:schemeClr val="accent1"/>
              </a:solidFill>
              <a:latin typeface="PT Sans Narrow"/>
              <a:ea typeface="PT Sans Narrow"/>
              <a:cs typeface="PT Sans Narrow"/>
              <a:sym typeface="PT Sans Narrow"/>
            </a:endParaRPr>
          </a:p>
        </p:txBody>
      </p:sp>
      <p:sp>
        <p:nvSpPr>
          <p:cNvPr id="1055" name="Google Shape;1055;p171"/>
          <p:cNvSpPr txBox="1"/>
          <p:nvPr>
            <p:ph idx="1" type="body"/>
          </p:nvPr>
        </p:nvSpPr>
        <p:spPr>
          <a:xfrm>
            <a:off x="76200" y="1352550"/>
            <a:ext cx="3932100" cy="337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500" u="none" cap="none" strike="noStrike">
                <a:solidFill>
                  <a:schemeClr val="dk2"/>
                </a:solidFill>
                <a:latin typeface="Open Sans"/>
                <a:ea typeface="Open Sans"/>
                <a:cs typeface="Open Sans"/>
                <a:sym typeface="Open Sans"/>
              </a:rPr>
              <a:t>Box plots display </a:t>
            </a:r>
            <a:br>
              <a:rPr b="0" i="0" lang="en" sz="1500" u="none" cap="none" strike="noStrike">
                <a:solidFill>
                  <a:schemeClr val="dk2"/>
                </a:solidFill>
                <a:latin typeface="Open Sans"/>
                <a:ea typeface="Open Sans"/>
                <a:cs typeface="Open Sans"/>
                <a:sym typeface="Open Sans"/>
              </a:rPr>
            </a:br>
            <a:r>
              <a:rPr b="0" i="0" lang="en" sz="1500" u="none" cap="none" strike="noStrike">
                <a:solidFill>
                  <a:schemeClr val="dk2"/>
                </a:solidFill>
                <a:latin typeface="Open Sans"/>
                <a:ea typeface="Open Sans"/>
                <a:cs typeface="Open Sans"/>
                <a:sym typeface="Open Sans"/>
              </a:rPr>
              <a:t>the distribution and </a:t>
            </a:r>
            <a:br>
              <a:rPr b="0" i="0" lang="en" sz="1500" u="none" cap="none" strike="noStrike">
                <a:solidFill>
                  <a:schemeClr val="dk2"/>
                </a:solidFill>
                <a:latin typeface="Open Sans"/>
                <a:ea typeface="Open Sans"/>
                <a:cs typeface="Open Sans"/>
                <a:sym typeface="Open Sans"/>
              </a:rPr>
            </a:br>
            <a:r>
              <a:rPr b="0" i="0" lang="en" sz="1500" u="none" cap="none" strike="noStrike">
                <a:solidFill>
                  <a:schemeClr val="dk2"/>
                </a:solidFill>
                <a:latin typeface="Open Sans"/>
                <a:ea typeface="Open Sans"/>
                <a:cs typeface="Open Sans"/>
                <a:sym typeface="Open Sans"/>
              </a:rPr>
              <a:t>provide more information</a:t>
            </a:r>
            <a:br>
              <a:rPr b="0" i="0" lang="en" sz="1500" u="none" cap="none" strike="noStrike">
                <a:solidFill>
                  <a:schemeClr val="dk2"/>
                </a:solidFill>
                <a:latin typeface="Open Sans"/>
                <a:ea typeface="Open Sans"/>
                <a:cs typeface="Open Sans"/>
                <a:sym typeface="Open Sans"/>
              </a:rPr>
            </a:br>
            <a:r>
              <a:rPr b="0" i="0" lang="en" sz="1500" u="none" cap="none" strike="noStrike">
                <a:solidFill>
                  <a:schemeClr val="dk2"/>
                </a:solidFill>
                <a:latin typeface="Open Sans"/>
                <a:ea typeface="Open Sans"/>
                <a:cs typeface="Open Sans"/>
                <a:sym typeface="Open Sans"/>
              </a:rPr>
              <a:t>than a histogram</a:t>
            </a:r>
            <a:endParaRPr b="0" i="0" sz="15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t/>
            </a:r>
            <a:endParaRPr b="0" i="0" sz="14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rPr b="0" i="0" lang="en" sz="1400" u="none" cap="none" strike="noStrike">
                <a:solidFill>
                  <a:srgbClr val="0000FF"/>
                </a:solidFill>
                <a:latin typeface="Verdana"/>
                <a:ea typeface="Verdana"/>
                <a:cs typeface="Verdana"/>
                <a:sym typeface="Verdana"/>
              </a:rPr>
              <a:t>measures['Measures'].plot.box()</a:t>
            </a:r>
            <a:endParaRPr b="0" i="0" sz="14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0"/>
              </a:spcAft>
              <a:buClr>
                <a:srgbClr val="000000"/>
              </a:buClr>
              <a:buSzPts val="1100"/>
              <a:buFont typeface="Arial"/>
              <a:buNone/>
            </a:pPr>
            <a:r>
              <a:t/>
            </a:r>
            <a:endParaRPr b="0" i="0" sz="1400" u="none" cap="none" strike="noStrike">
              <a:solidFill>
                <a:srgbClr val="0000FF"/>
              </a:solidFill>
              <a:latin typeface="Verdana"/>
              <a:ea typeface="Verdana"/>
              <a:cs typeface="Verdana"/>
              <a:sym typeface="Verdana"/>
            </a:endParaRPr>
          </a:p>
          <a:p>
            <a:pPr indent="0" lvl="0" marL="3200400" marR="0" rtl="0" algn="l">
              <a:lnSpc>
                <a:spcPct val="115000"/>
              </a:lnSpc>
              <a:spcBef>
                <a:spcPts val="1600"/>
              </a:spcBef>
              <a:spcAft>
                <a:spcPts val="0"/>
              </a:spcAft>
              <a:buClr>
                <a:schemeClr val="dk2"/>
              </a:buClr>
              <a:buSzPts val="1100"/>
              <a:buFont typeface="Arial"/>
              <a:buNone/>
            </a:pPr>
            <a:r>
              <a:rPr b="0" i="0" lang="en" sz="1050" u="none" cap="none" strike="noStrike">
                <a:solidFill>
                  <a:schemeClr val="dk2"/>
                </a:solidFill>
                <a:highlight>
                  <a:srgbClr val="FFFFFF"/>
                </a:highlight>
                <a:latin typeface="Arial"/>
                <a:ea typeface="Arial"/>
                <a:cs typeface="Arial"/>
                <a:sym typeface="Arial"/>
              </a:rPr>
              <a:t> </a:t>
            </a:r>
            <a:endParaRPr b="0" i="0" sz="1800" u="none" cap="none" strike="noStrike">
              <a:solidFill>
                <a:schemeClr val="dk2"/>
              </a:solidFill>
              <a:latin typeface="Open Sans"/>
              <a:ea typeface="Open Sans"/>
              <a:cs typeface="Open Sans"/>
              <a:sym typeface="Open Sans"/>
            </a:endParaRPr>
          </a:p>
        </p:txBody>
      </p:sp>
      <p:pic>
        <p:nvPicPr>
          <p:cNvPr id="1056" name="Google Shape;1056;p171"/>
          <p:cNvPicPr preferRelativeResize="0"/>
          <p:nvPr/>
        </p:nvPicPr>
        <p:blipFill rotWithShape="1">
          <a:blip r:embed="rId3">
            <a:alphaModFix/>
          </a:blip>
          <a:srcRect b="0" l="0" r="0" t="0"/>
          <a:stretch/>
        </p:blipFill>
        <p:spPr>
          <a:xfrm>
            <a:off x="3117491" y="438150"/>
            <a:ext cx="5852184" cy="4370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7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Scatter Plots and Line Plots</a:t>
            </a:r>
            <a:endParaRPr b="1" i="0" sz="3600" u="none" cap="none" strike="noStrike">
              <a:solidFill>
                <a:schemeClr val="accent1"/>
              </a:solidFill>
              <a:latin typeface="PT Sans Narrow"/>
              <a:ea typeface="PT Sans Narrow"/>
              <a:cs typeface="PT Sans Narrow"/>
              <a:sym typeface="PT Sans Narrow"/>
            </a:endParaRPr>
          </a:p>
        </p:txBody>
      </p:sp>
      <p:sp>
        <p:nvSpPr>
          <p:cNvPr id="1062" name="Google Shape;1062;p172"/>
          <p:cNvSpPr txBox="1"/>
          <p:nvPr>
            <p:ph idx="1" type="body"/>
          </p:nvPr>
        </p:nvSpPr>
        <p:spPr>
          <a:xfrm>
            <a:off x="304800" y="1276350"/>
            <a:ext cx="8520600" cy="3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800"/>
              <a:buFont typeface="Open Sans"/>
              <a:buNone/>
            </a:pPr>
            <a:r>
              <a:rPr lang="en"/>
              <a:t>“””</a:t>
            </a:r>
            <a:endParaRPr/>
          </a:p>
          <a:p>
            <a:pPr indent="0" lvl="0" marL="0" marR="0" rtl="0" algn="l">
              <a:lnSpc>
                <a:spcPct val="100000"/>
              </a:lnSpc>
              <a:spcBef>
                <a:spcPts val="0"/>
              </a:spcBef>
              <a:spcAft>
                <a:spcPts val="0"/>
              </a:spcAft>
              <a:buClr>
                <a:schemeClr val="dk2"/>
              </a:buClr>
              <a:buSzPts val="1800"/>
              <a:buFont typeface="Open Sans"/>
              <a:buNone/>
            </a:pPr>
            <a:r>
              <a:rPr b="0" i="0" lang="en" sz="1500" u="none" cap="none" strike="noStrike">
                <a:solidFill>
                  <a:srgbClr val="38761D"/>
                </a:solidFill>
                <a:latin typeface="Verdana"/>
                <a:ea typeface="Verdana"/>
                <a:cs typeface="Verdana"/>
                <a:sym typeface="Verdana"/>
              </a:rPr>
              <a:t> In this example, I made up a second variable to plot against my measurements  data</a:t>
            </a:r>
            <a:endParaRPr sz="1900">
              <a:solidFill>
                <a:srgbClr val="38761D"/>
              </a:solidFill>
            </a:endParaRPr>
          </a:p>
          <a:p>
            <a:pPr indent="0" lvl="0" marL="0" marR="0" rtl="0" algn="l">
              <a:lnSpc>
                <a:spcPct val="100000"/>
              </a:lnSpc>
              <a:spcBef>
                <a:spcPts val="0"/>
              </a:spcBef>
              <a:spcAft>
                <a:spcPts val="0"/>
              </a:spcAft>
              <a:buClr>
                <a:schemeClr val="dk2"/>
              </a:buClr>
              <a:buSzPts val="1800"/>
              <a:buFont typeface="Open Sans"/>
              <a:buNone/>
            </a:pPr>
            <a:r>
              <a:rPr b="0" i="0" lang="en" sz="1500" u="none" cap="none" strike="noStrike">
                <a:solidFill>
                  <a:srgbClr val="38761D"/>
                </a:solidFill>
                <a:latin typeface="Verdana"/>
                <a:ea typeface="Verdana"/>
                <a:cs typeface="Verdana"/>
                <a:sym typeface="Verdana"/>
              </a:rPr>
              <a:t>I added random normal fluctuations to the measurements data</a:t>
            </a:r>
            <a:endParaRPr b="0" i="0" sz="1500" u="none" cap="none" strike="noStrike">
              <a:solidFill>
                <a:srgbClr val="38761D"/>
              </a:solidFill>
              <a:latin typeface="Verdana"/>
              <a:ea typeface="Verdana"/>
              <a:cs typeface="Verdana"/>
              <a:sym typeface="Verdana"/>
            </a:endParaRPr>
          </a:p>
          <a:p>
            <a:pPr indent="0" lvl="0" marL="0" rtl="0" algn="l">
              <a:spcBef>
                <a:spcPts val="0"/>
              </a:spcBef>
              <a:spcAft>
                <a:spcPts val="0"/>
              </a:spcAft>
              <a:buClr>
                <a:schemeClr val="dk2"/>
              </a:buClr>
              <a:buSzPts val="1800"/>
              <a:buFont typeface="Open Sans"/>
              <a:buNone/>
            </a:pPr>
            <a:r>
              <a:rPr lang="en"/>
              <a:t>“””</a:t>
            </a:r>
            <a:endParaRPr sz="1500">
              <a:solidFill>
                <a:srgbClr val="38761D"/>
              </a:solidFill>
              <a:latin typeface="Verdana"/>
              <a:ea typeface="Verdana"/>
              <a:cs typeface="Verdana"/>
              <a:sym typeface="Verdana"/>
            </a:endParaRPr>
          </a:p>
          <a:p>
            <a:pPr indent="0" lvl="0" marL="0" marR="0" rtl="0" algn="l">
              <a:lnSpc>
                <a:spcPct val="115000"/>
              </a:lnSpc>
              <a:spcBef>
                <a:spcPts val="600"/>
              </a:spcBef>
              <a:spcAft>
                <a:spcPts val="0"/>
              </a:spcAft>
              <a:buClr>
                <a:schemeClr val="dk2"/>
              </a:buClr>
              <a:buSzPts val="1800"/>
              <a:buFont typeface="Open Sans"/>
              <a:buNone/>
            </a:pPr>
            <a:r>
              <a:rPr b="0" i="0" lang="en" sz="1500" u="none" cap="none" strike="noStrike">
                <a:solidFill>
                  <a:srgbClr val="0000FF"/>
                </a:solidFill>
                <a:latin typeface="Verdana"/>
                <a:ea typeface="Verdana"/>
                <a:cs typeface="Verdana"/>
                <a:sym typeface="Verdana"/>
              </a:rPr>
              <a:t>measures['Measures + Noise'] = measures['Measures'] + np.random.normal(0,4,627)</a:t>
            </a:r>
            <a:endParaRPr sz="1900"/>
          </a:p>
          <a:p>
            <a:pPr indent="0" lvl="0" marL="0" marR="0" rtl="0" algn="l">
              <a:lnSpc>
                <a:spcPct val="115000"/>
              </a:lnSpc>
              <a:spcBef>
                <a:spcPts val="1600"/>
              </a:spcBef>
              <a:spcAft>
                <a:spcPts val="1600"/>
              </a:spcAft>
              <a:buClr>
                <a:schemeClr val="dk2"/>
              </a:buClr>
              <a:buSzPts val="1800"/>
              <a:buFont typeface="Open Sans"/>
              <a:buNone/>
            </a:pPr>
            <a:r>
              <a:rPr b="0" i="0" lang="en" sz="1500" u="none" cap="none" strike="noStrike">
                <a:solidFill>
                  <a:srgbClr val="38761D"/>
                </a:solidFill>
                <a:latin typeface="Verdana"/>
                <a:ea typeface="Verdana"/>
                <a:cs typeface="Verdana"/>
                <a:sym typeface="Verdana"/>
              </a:rPr>
              <a:t># Scatter plot</a:t>
            </a:r>
            <a:br>
              <a:rPr b="0" i="0" lang="en" sz="1500" u="none" cap="none" strike="noStrike">
                <a:solidFill>
                  <a:srgbClr val="38761D"/>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measures.plot.scatter(y = 'Noise', x = 'Measures')</a:t>
            </a:r>
            <a:br>
              <a:rPr b="0" i="0" lang="en" sz="1500" u="none" cap="none" strike="noStrike">
                <a:solidFill>
                  <a:srgbClr val="0000FF"/>
                </a:solidFill>
                <a:latin typeface="Verdana"/>
                <a:ea typeface="Verdana"/>
                <a:cs typeface="Verdana"/>
                <a:sym typeface="Verdana"/>
              </a:rPr>
            </a:br>
            <a:br>
              <a:rPr b="0" i="0" lang="en" u="none" cap="none" strike="noStrike">
                <a:solidFill>
                  <a:srgbClr val="0000FF"/>
                </a:solidFill>
                <a:latin typeface="Verdana"/>
                <a:ea typeface="Verdana"/>
                <a:cs typeface="Verdana"/>
                <a:sym typeface="Verdana"/>
              </a:rPr>
            </a:br>
            <a:r>
              <a:rPr lang="en" sz="1500">
                <a:solidFill>
                  <a:srgbClr val="38761D"/>
                </a:solidFill>
                <a:latin typeface="Verdana"/>
                <a:ea typeface="Verdana"/>
                <a:cs typeface="Verdana"/>
                <a:sym typeface="Verdana"/>
              </a:rPr>
              <a:t># Line plot</a:t>
            </a:r>
            <a:br>
              <a:rPr lang="en" sz="1500">
                <a:solidFill>
                  <a:srgbClr val="38761D"/>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measures['Measures'].plot()</a:t>
            </a:r>
            <a:endParaRPr b="0" i="0" sz="1500" u="none" cap="none" strike="noStrike">
              <a:solidFill>
                <a:srgbClr val="0000FF"/>
              </a:solidFill>
              <a:latin typeface="Verdana"/>
              <a:ea typeface="Verdana"/>
              <a:cs typeface="Verdana"/>
              <a:sym typeface="Verdana"/>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7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Scatter Plots and Line Plots</a:t>
            </a:r>
            <a:endParaRPr b="1" i="0" sz="3600" u="none" cap="none" strike="noStrike">
              <a:solidFill>
                <a:schemeClr val="accent1"/>
              </a:solidFill>
              <a:latin typeface="PT Sans Narrow"/>
              <a:ea typeface="PT Sans Narrow"/>
              <a:cs typeface="PT Sans Narrow"/>
              <a:sym typeface="PT Sans Narrow"/>
            </a:endParaRPr>
          </a:p>
        </p:txBody>
      </p:sp>
      <p:sp>
        <p:nvSpPr>
          <p:cNvPr id="1068" name="Google Shape;1068;p173"/>
          <p:cNvSpPr txBox="1"/>
          <p:nvPr>
            <p:ph idx="1" type="body"/>
          </p:nvPr>
        </p:nvSpPr>
        <p:spPr>
          <a:xfrm>
            <a:off x="311700" y="1234075"/>
            <a:ext cx="8424000" cy="355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Scatter plots</a:t>
            </a:r>
            <a:r>
              <a:rPr b="0" i="0" lang="en" sz="1800" u="none" cap="none" strike="noStrike">
                <a:solidFill>
                  <a:schemeClr val="dk2"/>
                </a:solidFill>
                <a:latin typeface="Open Sans"/>
                <a:ea typeface="Open Sans"/>
                <a:cs typeface="Open Sans"/>
                <a:sym typeface="Open Sans"/>
              </a:rPr>
              <a:t> and </a:t>
            </a:r>
            <a:r>
              <a:rPr b="1" i="0" lang="en" sz="1800" u="none" cap="none" strike="noStrike">
                <a:solidFill>
                  <a:schemeClr val="dk2"/>
                </a:solidFill>
                <a:latin typeface="Open Sans"/>
                <a:ea typeface="Open Sans"/>
                <a:cs typeface="Open Sans"/>
                <a:sym typeface="Open Sans"/>
              </a:rPr>
              <a:t>line plots </a:t>
            </a:r>
            <a:r>
              <a:rPr b="0" i="0" lang="en" sz="1800" u="none" cap="none" strike="noStrike">
                <a:solidFill>
                  <a:schemeClr val="dk2"/>
                </a:solidFill>
                <a:latin typeface="Open Sans"/>
                <a:ea typeface="Open Sans"/>
                <a:cs typeface="Open Sans"/>
                <a:sym typeface="Open Sans"/>
              </a:rPr>
              <a:t>are useful for displaying the relationship between variables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Line plots</a:t>
            </a:r>
            <a:r>
              <a:rPr b="0" i="0" lang="en" sz="1800" u="none" cap="none" strike="noStrike">
                <a:solidFill>
                  <a:schemeClr val="dk2"/>
                </a:solidFill>
                <a:latin typeface="Open Sans"/>
                <a:ea typeface="Open Sans"/>
                <a:cs typeface="Open Sans"/>
                <a:sym typeface="Open Sans"/>
              </a:rPr>
              <a:t> are also used to display time series data</a:t>
            </a:r>
            <a:endParaRPr b="0" i="0" sz="1800" u="none" cap="none" strike="noStrike">
              <a:solidFill>
                <a:schemeClr val="dk2"/>
              </a:solidFill>
              <a:latin typeface="Open Sans"/>
              <a:ea typeface="Open Sans"/>
              <a:cs typeface="Open Sans"/>
              <a:sym typeface="Open Sans"/>
            </a:endParaRPr>
          </a:p>
        </p:txBody>
      </p:sp>
      <p:pic>
        <p:nvPicPr>
          <p:cNvPr id="1069" name="Google Shape;1069;p173"/>
          <p:cNvPicPr preferRelativeResize="0"/>
          <p:nvPr/>
        </p:nvPicPr>
        <p:blipFill rotWithShape="1">
          <a:blip r:embed="rId3">
            <a:alphaModFix/>
          </a:blip>
          <a:srcRect b="0" l="0" r="0" t="0"/>
          <a:stretch/>
        </p:blipFill>
        <p:spPr>
          <a:xfrm>
            <a:off x="685800" y="2262915"/>
            <a:ext cx="3505200" cy="2617946"/>
          </a:xfrm>
          <a:prstGeom prst="rect">
            <a:avLst/>
          </a:prstGeom>
          <a:noFill/>
          <a:ln>
            <a:noFill/>
          </a:ln>
        </p:spPr>
      </p:pic>
      <p:pic>
        <p:nvPicPr>
          <p:cNvPr id="1070" name="Google Shape;1070;p173"/>
          <p:cNvPicPr preferRelativeResize="0"/>
          <p:nvPr/>
        </p:nvPicPr>
        <p:blipFill rotWithShape="1">
          <a:blip r:embed="rId4">
            <a:alphaModFix/>
          </a:blip>
          <a:srcRect b="0" l="0" r="0" t="0"/>
          <a:stretch/>
        </p:blipFill>
        <p:spPr>
          <a:xfrm>
            <a:off x="4648200" y="2262916"/>
            <a:ext cx="3505200" cy="26179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Getting Help</a:t>
            </a:r>
            <a:endParaRPr b="1" i="0" sz="3600" u="none" cap="none" strike="noStrike">
              <a:solidFill>
                <a:schemeClr val="accent1"/>
              </a:solidFill>
              <a:latin typeface="PT Sans Narrow"/>
              <a:ea typeface="PT Sans Narrow"/>
              <a:cs typeface="PT Sans Narrow"/>
              <a:sym typeface="PT Sans Narrow"/>
            </a:endParaRPr>
          </a:p>
        </p:txBody>
      </p:sp>
      <p:sp>
        <p:nvSpPr>
          <p:cNvPr id="214" name="Google Shape;214;p3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Python official documentation</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lang="en" u="sng">
                <a:solidFill>
                  <a:schemeClr val="hlink"/>
                </a:solidFill>
                <a:hlinkClick r:id="rId3"/>
              </a:rPr>
              <a:t>https://docs.python.org/3/</a:t>
            </a:r>
            <a:r>
              <a:rPr b="0" i="0" lang="en" sz="1400" u="none" cap="none" strike="noStrike">
                <a:solidFill>
                  <a:schemeClr val="dk2"/>
                </a:solidFill>
                <a:latin typeface="Open Sans"/>
                <a:ea typeface="Open Sans"/>
                <a:cs typeface="Open Sans"/>
                <a:sym typeface="Open Sans"/>
              </a:rPr>
              <a:t> </a:t>
            </a:r>
            <a:endParaRPr b="0" i="0" sz="14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StackOverflow</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sng" cap="none" strike="noStrike">
                <a:solidFill>
                  <a:schemeClr val="hlink"/>
                </a:solidFill>
                <a:latin typeface="Open Sans"/>
                <a:ea typeface="Open Sans"/>
                <a:cs typeface="Open Sans"/>
                <a:sym typeface="Open Sans"/>
                <a:hlinkClick r:id="rId4"/>
              </a:rPr>
              <a:t>https://stackoverflow.com</a:t>
            </a:r>
            <a:r>
              <a:rPr b="0" i="0" lang="en" sz="1400" u="none" cap="none" strike="noStrike">
                <a:solidFill>
                  <a:schemeClr val="dk2"/>
                </a:solidFill>
                <a:latin typeface="Open Sans"/>
                <a:ea typeface="Open Sans"/>
                <a:cs typeface="Open Sans"/>
                <a:sym typeface="Open Sans"/>
              </a:rPr>
              <a:t> </a:t>
            </a:r>
            <a:endParaRPr b="0" i="0" sz="1400" u="none" cap="none" strike="noStrike">
              <a:solidFill>
                <a:schemeClr val="dk2"/>
              </a:solidFill>
              <a:latin typeface="Open Sans"/>
              <a:ea typeface="Open Sans"/>
              <a:cs typeface="Open Sans"/>
              <a:sym typeface="Open Sans"/>
            </a:endParaRPr>
          </a:p>
        </p:txBody>
      </p:sp>
      <p:pic>
        <p:nvPicPr>
          <p:cNvPr id="215" name="Google Shape;215;p39"/>
          <p:cNvPicPr preferRelativeResize="0"/>
          <p:nvPr/>
        </p:nvPicPr>
        <p:blipFill rotWithShape="1">
          <a:blip r:embed="rId5">
            <a:alphaModFix/>
          </a:blip>
          <a:srcRect b="0" l="0" r="0" t="0"/>
          <a:stretch/>
        </p:blipFill>
        <p:spPr>
          <a:xfrm>
            <a:off x="1233475" y="2911688"/>
            <a:ext cx="6677025" cy="17621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7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Correlation between two variables</a:t>
            </a:r>
            <a:endParaRPr b="1" i="0" sz="3600" u="none" cap="none" strike="noStrike">
              <a:solidFill>
                <a:schemeClr val="accent1"/>
              </a:solidFill>
              <a:latin typeface="PT Sans Narrow"/>
              <a:ea typeface="PT Sans Narrow"/>
              <a:cs typeface="PT Sans Narrow"/>
              <a:sym typeface="PT Sans Narrow"/>
            </a:endParaRPr>
          </a:p>
        </p:txBody>
      </p:sp>
      <p:sp>
        <p:nvSpPr>
          <p:cNvPr id="1076" name="Google Shape;1076;p17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Measures the degree of association between two variables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Ranges from -1 to +1, where -1 indicates </a:t>
            </a:r>
            <a:r>
              <a:rPr b="1" i="0" lang="en" sz="1800" u="none" cap="none" strike="noStrike">
                <a:solidFill>
                  <a:schemeClr val="dk2"/>
                </a:solidFill>
                <a:latin typeface="Open Sans"/>
                <a:ea typeface="Open Sans"/>
                <a:cs typeface="Open Sans"/>
                <a:sym typeface="Open Sans"/>
              </a:rPr>
              <a:t>perfect negative correlation</a:t>
            </a:r>
            <a:r>
              <a:rPr b="0" i="0" lang="en" sz="1800" u="none" cap="none" strike="noStrike">
                <a:solidFill>
                  <a:schemeClr val="dk2"/>
                </a:solidFill>
                <a:latin typeface="Open Sans"/>
                <a:ea typeface="Open Sans"/>
                <a:cs typeface="Open Sans"/>
                <a:sym typeface="Open Sans"/>
              </a:rPr>
              <a:t> and +1 indicates </a:t>
            </a:r>
            <a:r>
              <a:rPr b="1" i="0" lang="en" sz="1800" u="none" cap="none" strike="noStrike">
                <a:solidFill>
                  <a:schemeClr val="dk2"/>
                </a:solidFill>
                <a:latin typeface="Open Sans"/>
                <a:ea typeface="Open Sans"/>
                <a:cs typeface="Open Sans"/>
                <a:sym typeface="Open Sans"/>
              </a:rPr>
              <a:t>perfect positive correlation</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We write the </a:t>
            </a:r>
            <a:r>
              <a:rPr b="1" i="0" lang="en" sz="1800" u="none" cap="none" strike="noStrike">
                <a:solidFill>
                  <a:schemeClr val="dk2"/>
                </a:solidFill>
                <a:latin typeface="Open Sans"/>
                <a:ea typeface="Open Sans"/>
                <a:cs typeface="Open Sans"/>
                <a:sym typeface="Open Sans"/>
              </a:rPr>
              <a:t>sample correlation</a:t>
            </a:r>
            <a:r>
              <a:rPr b="0" i="0" lang="en" sz="1800" u="none" cap="none" strike="noStrike">
                <a:solidFill>
                  <a:schemeClr val="dk2"/>
                </a:solidFill>
                <a:latin typeface="Open Sans"/>
                <a:ea typeface="Open Sans"/>
                <a:cs typeface="Open Sans"/>
                <a:sym typeface="Open Sans"/>
              </a:rPr>
              <a:t> between x and  y as</a:t>
            </a:r>
            <a:br>
              <a:rPr b="0" i="0" lang="en" sz="1800" u="none" cap="none" strike="noStrike">
                <a:solidFill>
                  <a:schemeClr val="dk2"/>
                </a:solidFill>
                <a:latin typeface="Open Sans"/>
                <a:ea typeface="Open Sans"/>
                <a:cs typeface="Open Sans"/>
                <a:sym typeface="Open Sans"/>
              </a:rPr>
            </a:br>
            <a:endParaRPr b="0" i="0" sz="1800" u="none" cap="none" strike="noStrike">
              <a:solidFill>
                <a:schemeClr val="dk2"/>
              </a:solidFill>
              <a:latin typeface="Open Sans"/>
              <a:ea typeface="Open Sans"/>
              <a:cs typeface="Open Sans"/>
              <a:sym typeface="Open Sans"/>
            </a:endParaRPr>
          </a:p>
          <a:p>
            <a:pPr indent="0" lvl="0" marL="45720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45720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where </a:t>
            </a:r>
            <a:r>
              <a:rPr b="0" i="1" lang="en" sz="1800" u="none" cap="none" strike="noStrike">
                <a:solidFill>
                  <a:schemeClr val="dk2"/>
                </a:solidFill>
                <a:latin typeface="Open Sans"/>
                <a:ea typeface="Open Sans"/>
                <a:cs typeface="Open Sans"/>
                <a:sym typeface="Open Sans"/>
              </a:rPr>
              <a:t>X</a:t>
            </a:r>
            <a:r>
              <a:rPr b="0" i="0" lang="en" sz="1800" u="none" cap="none" strike="noStrike">
                <a:solidFill>
                  <a:schemeClr val="dk2"/>
                </a:solidFill>
                <a:latin typeface="Open Sans"/>
                <a:ea typeface="Open Sans"/>
                <a:cs typeface="Open Sans"/>
                <a:sym typeface="Open Sans"/>
              </a:rPr>
              <a:t> is the sample mean for </a:t>
            </a:r>
            <a:r>
              <a:rPr b="0" i="1" lang="en" sz="1800" u="none" cap="none" strike="noStrike">
                <a:solidFill>
                  <a:schemeClr val="dk2"/>
                </a:solidFill>
                <a:latin typeface="Open Sans"/>
                <a:ea typeface="Open Sans"/>
                <a:cs typeface="Open Sans"/>
                <a:sym typeface="Open Sans"/>
              </a:rPr>
              <a:t>X</a:t>
            </a:r>
            <a:r>
              <a:rPr b="0" i="0" lang="en" sz="1800" u="none" cap="none" strike="noStrike">
                <a:solidFill>
                  <a:schemeClr val="dk2"/>
                </a:solidFill>
                <a:latin typeface="Open Sans"/>
                <a:ea typeface="Open Sans"/>
                <a:cs typeface="Open Sans"/>
                <a:sym typeface="Open Sans"/>
              </a:rPr>
              <a:t>,</a:t>
            </a:r>
            <a:r>
              <a:rPr b="0" i="1" lang="en" sz="1800" u="none" cap="none" strike="noStrike">
                <a:solidFill>
                  <a:schemeClr val="dk2"/>
                </a:solidFill>
                <a:latin typeface="Open Sans"/>
                <a:ea typeface="Open Sans"/>
                <a:cs typeface="Open Sans"/>
                <a:sym typeface="Open Sans"/>
              </a:rPr>
              <a:t> Y</a:t>
            </a:r>
            <a:r>
              <a:rPr b="0" i="0" lang="en" sz="1800" u="none" cap="none" strike="noStrike">
                <a:solidFill>
                  <a:schemeClr val="dk2"/>
                </a:solidFill>
                <a:latin typeface="Open Sans"/>
                <a:ea typeface="Open Sans"/>
                <a:cs typeface="Open Sans"/>
                <a:sym typeface="Open Sans"/>
              </a:rPr>
              <a:t> is the sample mean for </a:t>
            </a:r>
            <a:r>
              <a:rPr b="0" i="1" lang="en" sz="1800" u="none" cap="none" strike="noStrike">
                <a:solidFill>
                  <a:schemeClr val="dk2"/>
                </a:solidFill>
                <a:latin typeface="Open Sans"/>
                <a:ea typeface="Open Sans"/>
                <a:cs typeface="Open Sans"/>
                <a:sym typeface="Open Sans"/>
              </a:rPr>
              <a:t>Y</a:t>
            </a:r>
            <a:r>
              <a:rPr b="0" i="0" lang="en" sz="1800" u="none" cap="none" strike="noStrike">
                <a:solidFill>
                  <a:schemeClr val="dk2"/>
                </a:solidFill>
                <a:latin typeface="Open Sans"/>
                <a:ea typeface="Open Sans"/>
                <a:cs typeface="Open Sans"/>
                <a:sym typeface="Open Sans"/>
              </a:rPr>
              <a:t>, </a:t>
            </a:r>
            <a:r>
              <a:rPr b="0" i="1" lang="en" sz="1800" u="none" cap="none" strike="noStrike">
                <a:solidFill>
                  <a:schemeClr val="dk2"/>
                </a:solidFill>
                <a:latin typeface="Open Sans"/>
                <a:ea typeface="Open Sans"/>
                <a:cs typeface="Open Sans"/>
                <a:sym typeface="Open Sans"/>
              </a:rPr>
              <a:t>SX</a:t>
            </a:r>
            <a:r>
              <a:rPr b="0" i="0" lang="en" sz="1800" u="none" cap="none" strike="noStrike">
                <a:solidFill>
                  <a:schemeClr val="dk2"/>
                </a:solidFill>
                <a:latin typeface="Open Sans"/>
                <a:ea typeface="Open Sans"/>
                <a:cs typeface="Open Sans"/>
                <a:sym typeface="Open Sans"/>
              </a:rPr>
              <a:t> and </a:t>
            </a:r>
            <a:r>
              <a:rPr b="0" i="1" lang="en" sz="1800" u="none" cap="none" strike="noStrike">
                <a:solidFill>
                  <a:schemeClr val="dk2"/>
                </a:solidFill>
                <a:latin typeface="Open Sans"/>
                <a:ea typeface="Open Sans"/>
                <a:cs typeface="Open Sans"/>
                <a:sym typeface="Open Sans"/>
              </a:rPr>
              <a:t>SY</a:t>
            </a:r>
            <a:r>
              <a:rPr b="0" i="0" lang="en" sz="1800" u="none" cap="none" strike="noStrike">
                <a:solidFill>
                  <a:schemeClr val="dk2"/>
                </a:solidFill>
                <a:latin typeface="Open Sans"/>
                <a:ea typeface="Open Sans"/>
                <a:cs typeface="Open Sans"/>
                <a:sym typeface="Open Sans"/>
              </a:rPr>
              <a:t> are the sample standard deviation for </a:t>
            </a:r>
            <a:r>
              <a:rPr b="0" i="1" lang="en" sz="1800" u="none" cap="none" strike="noStrike">
                <a:solidFill>
                  <a:schemeClr val="dk2"/>
                </a:solidFill>
                <a:latin typeface="Open Sans"/>
                <a:ea typeface="Open Sans"/>
                <a:cs typeface="Open Sans"/>
                <a:sym typeface="Open Sans"/>
              </a:rPr>
              <a:t>X</a:t>
            </a:r>
            <a:r>
              <a:rPr b="0" i="0" lang="en" sz="1800" u="none" cap="none" strike="noStrike">
                <a:solidFill>
                  <a:schemeClr val="dk2"/>
                </a:solidFill>
                <a:latin typeface="Open Sans"/>
                <a:ea typeface="Open Sans"/>
                <a:cs typeface="Open Sans"/>
                <a:sym typeface="Open Sans"/>
              </a:rPr>
              <a:t> and </a:t>
            </a:r>
            <a:r>
              <a:rPr b="0" i="1" lang="en" sz="1800" u="none" cap="none" strike="noStrike">
                <a:solidFill>
                  <a:schemeClr val="dk2"/>
                </a:solidFill>
                <a:latin typeface="Open Sans"/>
                <a:ea typeface="Open Sans"/>
                <a:cs typeface="Open Sans"/>
                <a:sym typeface="Open Sans"/>
              </a:rPr>
              <a:t>Y</a:t>
            </a:r>
            <a:r>
              <a:rPr b="0" i="0" lang="en" sz="1800" u="none" cap="none" strike="noStrike">
                <a:solidFill>
                  <a:schemeClr val="dk2"/>
                </a:solidFill>
                <a:latin typeface="Open Sans"/>
                <a:ea typeface="Open Sans"/>
                <a:cs typeface="Open Sans"/>
                <a:sym typeface="Open Sans"/>
              </a:rPr>
              <a:t> respectively, and </a:t>
            </a:r>
            <a:r>
              <a:rPr b="0" i="1" lang="en" sz="1800" u="none" cap="none" strike="noStrike">
                <a:solidFill>
                  <a:schemeClr val="dk2"/>
                </a:solidFill>
                <a:latin typeface="Open Sans"/>
                <a:ea typeface="Open Sans"/>
                <a:cs typeface="Open Sans"/>
                <a:sym typeface="Open Sans"/>
              </a:rPr>
              <a:t>n</a:t>
            </a:r>
            <a:r>
              <a:rPr b="0" i="0" lang="en" sz="1800" u="none" cap="none" strike="noStrike">
                <a:solidFill>
                  <a:schemeClr val="dk2"/>
                </a:solidFill>
                <a:latin typeface="Open Sans"/>
                <a:ea typeface="Open Sans"/>
                <a:cs typeface="Open Sans"/>
                <a:sym typeface="Open Sans"/>
              </a:rPr>
              <a:t> is the sample size</a:t>
            </a:r>
            <a:endParaRPr b="0" i="0" sz="1800" u="none" cap="none" strike="noStrike">
              <a:solidFill>
                <a:schemeClr val="dk2"/>
              </a:solidFill>
              <a:latin typeface="Open Sans"/>
              <a:ea typeface="Open Sans"/>
              <a:cs typeface="Open Sans"/>
              <a:sym typeface="Open Sans"/>
            </a:endParaRPr>
          </a:p>
        </p:txBody>
      </p:sp>
      <p:pic>
        <p:nvPicPr>
          <p:cNvPr id="1077" name="Google Shape;1077;p174"/>
          <p:cNvPicPr preferRelativeResize="0"/>
          <p:nvPr/>
        </p:nvPicPr>
        <p:blipFill rotWithShape="1">
          <a:blip r:embed="rId3">
            <a:alphaModFix/>
          </a:blip>
          <a:srcRect b="0" l="0" r="0" t="0"/>
          <a:stretch/>
        </p:blipFill>
        <p:spPr>
          <a:xfrm>
            <a:off x="2497851" y="2743200"/>
            <a:ext cx="3674350" cy="7029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7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Correlation</a:t>
            </a:r>
            <a:endParaRPr b="1" i="0" sz="3600" u="none" cap="none" strike="noStrike">
              <a:solidFill>
                <a:schemeClr val="accent1"/>
              </a:solidFill>
              <a:latin typeface="PT Sans Narrow"/>
              <a:ea typeface="PT Sans Narrow"/>
              <a:cs typeface="PT Sans Narrow"/>
              <a:sym typeface="PT Sans Narrow"/>
            </a:endParaRPr>
          </a:p>
        </p:txBody>
      </p:sp>
      <p:pic>
        <p:nvPicPr>
          <p:cNvPr id="1083" name="Google Shape;1083;p175"/>
          <p:cNvPicPr preferRelativeResize="0"/>
          <p:nvPr/>
        </p:nvPicPr>
        <p:blipFill rotWithShape="1">
          <a:blip r:embed="rId3">
            <a:alphaModFix/>
          </a:blip>
          <a:srcRect b="0" l="0" r="0" t="0"/>
          <a:stretch/>
        </p:blipFill>
        <p:spPr>
          <a:xfrm>
            <a:off x="0" y="1155398"/>
            <a:ext cx="4339625" cy="3107502"/>
          </a:xfrm>
          <a:prstGeom prst="rect">
            <a:avLst/>
          </a:prstGeom>
          <a:noFill/>
          <a:ln>
            <a:noFill/>
          </a:ln>
        </p:spPr>
      </p:pic>
      <p:pic>
        <p:nvPicPr>
          <p:cNvPr id="1084" name="Google Shape;1084;p175"/>
          <p:cNvPicPr preferRelativeResize="0"/>
          <p:nvPr/>
        </p:nvPicPr>
        <p:blipFill rotWithShape="1">
          <a:blip r:embed="rId4">
            <a:alphaModFix/>
          </a:blip>
          <a:srcRect b="0" l="0" r="0" t="0"/>
          <a:stretch/>
        </p:blipFill>
        <p:spPr>
          <a:xfrm>
            <a:off x="4678675" y="0"/>
            <a:ext cx="3526649" cy="2525373"/>
          </a:xfrm>
          <a:prstGeom prst="rect">
            <a:avLst/>
          </a:prstGeom>
          <a:noFill/>
          <a:ln>
            <a:noFill/>
          </a:ln>
        </p:spPr>
      </p:pic>
      <p:pic>
        <p:nvPicPr>
          <p:cNvPr id="1085" name="Google Shape;1085;p175"/>
          <p:cNvPicPr preferRelativeResize="0"/>
          <p:nvPr/>
        </p:nvPicPr>
        <p:blipFill rotWithShape="1">
          <a:blip r:embed="rId5">
            <a:alphaModFix/>
          </a:blip>
          <a:srcRect b="0" l="0" r="0" t="0"/>
          <a:stretch/>
        </p:blipFill>
        <p:spPr>
          <a:xfrm>
            <a:off x="4700025" y="2525200"/>
            <a:ext cx="3526649" cy="25253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76"/>
          <p:cNvSpPr txBox="1"/>
          <p:nvPr>
            <p:ph idx="1" type="body"/>
          </p:nvPr>
        </p:nvSpPr>
        <p:spPr>
          <a:xfrm>
            <a:off x="311700" y="1152425"/>
            <a:ext cx="8520600" cy="360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500" u="none" cap="none" strike="noStrike">
                <a:solidFill>
                  <a:srgbClr val="38761D"/>
                </a:solidFill>
                <a:latin typeface="Verdana"/>
                <a:ea typeface="Verdana"/>
                <a:cs typeface="Verdana"/>
                <a:sym typeface="Verdana"/>
              </a:rPr>
              <a:t># we can calculate the correlation in several ways as well</a:t>
            </a:r>
            <a:br>
              <a:rPr b="0" i="0" lang="en" sz="1500" u="none" cap="none" strike="noStrike">
                <a:solidFill>
                  <a:srgbClr val="38761D"/>
                </a:solidFill>
                <a:latin typeface="Verdana"/>
                <a:ea typeface="Verdana"/>
                <a:cs typeface="Verdana"/>
                <a:sym typeface="Verdana"/>
              </a:rPr>
            </a:br>
            <a:r>
              <a:rPr b="0" i="0" lang="en" sz="1500" u="none" cap="none" strike="noStrike">
                <a:solidFill>
                  <a:srgbClr val="38761D"/>
                </a:solidFill>
                <a:latin typeface="Verdana"/>
                <a:ea typeface="Verdana"/>
                <a:cs typeface="Verdana"/>
                <a:sym typeface="Verdana"/>
              </a:rPr>
              <a:t># np.corrcoef returns an np array</a:t>
            </a:r>
            <a:br>
              <a:rPr b="0" i="0" lang="en" sz="1500" u="none" cap="none" strike="noStrike">
                <a:solidFill>
                  <a:srgbClr val="38761D"/>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np.corrcoef(measures['Measures'], measures['Noise'])</a:t>
            </a:r>
            <a:br>
              <a:rPr b="0" i="0" lang="en" sz="1500" u="none" cap="none" strike="noStrike">
                <a:solidFill>
                  <a:srgbClr val="0000FF"/>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array([[1.        , 0.97899184],</a:t>
            </a:r>
            <a:endParaRPr sz="1900"/>
          </a:p>
          <a:p>
            <a:pPr indent="0" lvl="0" marL="0" marR="0" rtl="0" algn="l">
              <a:lnSpc>
                <a:spcPct val="115000"/>
              </a:lnSpc>
              <a:spcBef>
                <a:spcPts val="0"/>
              </a:spcBef>
              <a:spcAft>
                <a:spcPts val="0"/>
              </a:spcAft>
              <a:buClr>
                <a:schemeClr val="dk2"/>
              </a:buClr>
              <a:buSzPts val="1800"/>
              <a:buFont typeface="Open Sans"/>
              <a:buNone/>
            </a:pPr>
            <a:r>
              <a:rPr b="0" i="0" lang="en" sz="1500" u="none" cap="none" strike="noStrike">
                <a:solidFill>
                  <a:srgbClr val="0000FF"/>
                </a:solidFill>
                <a:latin typeface="Verdana"/>
                <a:ea typeface="Verdana"/>
                <a:cs typeface="Verdana"/>
                <a:sym typeface="Verdana"/>
              </a:rPr>
              <a:t>       [0.97899184, 1.        ]])</a:t>
            </a:r>
            <a:endParaRPr sz="1900"/>
          </a:p>
          <a:p>
            <a:pPr indent="0" lvl="0" marL="0" marR="0" rtl="0" algn="l">
              <a:lnSpc>
                <a:spcPct val="115000"/>
              </a:lnSpc>
              <a:spcBef>
                <a:spcPts val="0"/>
              </a:spcBef>
              <a:spcAft>
                <a:spcPts val="0"/>
              </a:spcAft>
              <a:buClr>
                <a:schemeClr val="dk2"/>
              </a:buClr>
              <a:buSzPts val="1800"/>
              <a:buFont typeface="Open Sans"/>
              <a:buNone/>
            </a:pPr>
            <a:r>
              <a:t/>
            </a:r>
            <a:endParaRPr b="0" i="0" sz="15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rPr lang="en" sz="1500">
                <a:solidFill>
                  <a:srgbClr val="38761D"/>
                </a:solidFill>
                <a:latin typeface="Verdana"/>
                <a:ea typeface="Verdana"/>
                <a:cs typeface="Verdana"/>
                <a:sym typeface="Verdana"/>
              </a:rPr>
              <a:t># calculate Pearson's rho and the p-value</a:t>
            </a:r>
            <a:br>
              <a:rPr lang="en" sz="1500">
                <a:solidFill>
                  <a:srgbClr val="38761D"/>
                </a:solidFill>
                <a:latin typeface="Verdana"/>
                <a:ea typeface="Verdana"/>
                <a:cs typeface="Verdana"/>
                <a:sym typeface="Verdana"/>
              </a:rPr>
            </a:br>
            <a:r>
              <a:rPr lang="en" sz="1500">
                <a:solidFill>
                  <a:srgbClr val="38761D"/>
                </a:solidFill>
                <a:latin typeface="Verdana"/>
                <a:ea typeface="Verdana"/>
                <a:cs typeface="Verdana"/>
                <a:sym typeface="Verdana"/>
              </a:rPr>
              <a:t># the p-value suggests the correlation is statistically significant</a:t>
            </a:r>
            <a:br>
              <a:rPr lang="en" sz="1500">
                <a:solidFill>
                  <a:srgbClr val="38761D"/>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rho, pstat = scipy.stats.pearsonr(measures['Measures'], measures['Measure + Noise'])</a:t>
            </a:r>
            <a:br>
              <a:rPr b="0" i="0" lang="en" sz="1500" u="none" cap="none" strike="noStrike">
                <a:solidFill>
                  <a:srgbClr val="0000FF"/>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print('rho = %.4f' % rho, 'p-val = %.4f' % pstat)</a:t>
            </a:r>
            <a:br>
              <a:rPr b="0" i="0" lang="en" sz="1500" u="none" cap="none" strike="noStrike">
                <a:solidFill>
                  <a:srgbClr val="0000FF"/>
                </a:solidFill>
                <a:latin typeface="Verdana"/>
                <a:ea typeface="Verdana"/>
                <a:cs typeface="Verdana"/>
                <a:sym typeface="Verdana"/>
              </a:rPr>
            </a:br>
            <a:br>
              <a:rPr b="0" i="0" lang="en" sz="1500" u="none" cap="none" strike="noStrike">
                <a:solidFill>
                  <a:srgbClr val="0000FF"/>
                </a:solidFill>
                <a:latin typeface="Verdana"/>
                <a:ea typeface="Verdana"/>
                <a:cs typeface="Verdana"/>
                <a:sym typeface="Verdana"/>
              </a:rPr>
            </a:br>
            <a:r>
              <a:rPr b="0" i="0" lang="en" sz="1500" u="none" cap="none" strike="noStrike">
                <a:solidFill>
                  <a:srgbClr val="0000FF"/>
                </a:solidFill>
                <a:latin typeface="Verdana"/>
                <a:ea typeface="Verdana"/>
                <a:cs typeface="Verdana"/>
                <a:sym typeface="Verdana"/>
              </a:rPr>
              <a:t>rho = 0.9790 p-val = 0.0000</a:t>
            </a:r>
            <a:endParaRPr b="0" i="0" sz="1500" u="none" cap="none" strike="noStrike">
              <a:solidFill>
                <a:srgbClr val="0000FF"/>
              </a:solidFill>
              <a:latin typeface="Verdana"/>
              <a:ea typeface="Verdana"/>
              <a:cs typeface="Verdana"/>
              <a:sym typeface="Verdana"/>
            </a:endParaRPr>
          </a:p>
          <a:p>
            <a:pPr indent="0" lvl="0" marL="0" marR="0" rtl="0" algn="l">
              <a:lnSpc>
                <a:spcPct val="115000"/>
              </a:lnSpc>
              <a:spcBef>
                <a:spcPts val="0"/>
              </a:spcBef>
              <a:spcAft>
                <a:spcPts val="0"/>
              </a:spcAft>
              <a:buClr>
                <a:schemeClr val="dk2"/>
              </a:buClr>
              <a:buSzPts val="1800"/>
              <a:buFont typeface="Open Sans"/>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2"/>
              </a:buClr>
              <a:buSzPts val="1800"/>
              <a:buFont typeface="Open Sans"/>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2"/>
              </a:buClr>
              <a:buSzPts val="1800"/>
              <a:buFont typeface="Open Sans"/>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1600"/>
              </a:spcAft>
              <a:buClr>
                <a:schemeClr val="dk2"/>
              </a:buClr>
              <a:buSzPts val="1800"/>
              <a:buFont typeface="Open Sans"/>
              <a:buNone/>
            </a:pPr>
            <a:r>
              <a:t/>
            </a:r>
            <a:endParaRPr b="0" i="0" sz="1400" u="none" cap="none" strike="noStrike">
              <a:solidFill>
                <a:srgbClr val="0000FF"/>
              </a:solidFill>
              <a:latin typeface="Verdana"/>
              <a:ea typeface="Verdana"/>
              <a:cs typeface="Verdana"/>
              <a:sym typeface="Verdana"/>
            </a:endParaRPr>
          </a:p>
        </p:txBody>
      </p:sp>
      <p:sp>
        <p:nvSpPr>
          <p:cNvPr id="1091" name="Google Shape;1091;p17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Correlation</a:t>
            </a:r>
            <a:endParaRPr b="1" i="0" sz="3600" u="none" cap="none" strike="noStrike">
              <a:solidFill>
                <a:schemeClr val="accent1"/>
              </a:solidFill>
              <a:latin typeface="PT Sans Narrow"/>
              <a:ea typeface="PT Sans Narrow"/>
              <a:cs typeface="PT Sans Narrow"/>
              <a:sym typeface="PT Sans Narrow"/>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7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Hypothesis Testing</a:t>
            </a:r>
            <a:endParaRPr b="1" i="0" sz="3600" u="none" cap="none" strike="noStrike">
              <a:solidFill>
                <a:schemeClr val="accent1"/>
              </a:solidFill>
              <a:latin typeface="PT Sans Narrow"/>
              <a:ea typeface="PT Sans Narrow"/>
              <a:cs typeface="PT Sans Narrow"/>
              <a:sym typeface="PT Sans Narrow"/>
            </a:endParaRPr>
          </a:p>
        </p:txBody>
      </p:sp>
      <p:sp>
        <p:nvSpPr>
          <p:cNvPr id="1097" name="Google Shape;1097;p17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Hypothesis testing is used to test assumptions and theories and</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guide our decisions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State the level of significance α, the probability that you incorrectly reject the hypothesis H0</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The levels of significance correspond to various quantiles of the standard normal distribution . . .</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1" lang="en" sz="1600" u="none" cap="none" strike="noStrike">
                <a:solidFill>
                  <a:schemeClr val="dk2"/>
                </a:solidFill>
                <a:latin typeface="Open Sans"/>
                <a:ea typeface="Open Sans"/>
                <a:cs typeface="Open Sans"/>
                <a:sym typeface="Open Sans"/>
              </a:rPr>
              <a:t>α</a:t>
            </a:r>
            <a:r>
              <a:rPr b="0" i="0" lang="en" sz="1600" u="none" cap="none" strike="noStrike">
                <a:solidFill>
                  <a:schemeClr val="dk2"/>
                </a:solidFill>
                <a:latin typeface="Open Sans"/>
                <a:ea typeface="Open Sans"/>
                <a:cs typeface="Open Sans"/>
                <a:sym typeface="Open Sans"/>
              </a:rPr>
              <a:t> = 0:05; </a:t>
            </a:r>
            <a:r>
              <a:rPr b="0" i="1" lang="en" sz="1600" u="none" cap="none" strike="noStrike">
                <a:solidFill>
                  <a:schemeClr val="dk2"/>
                </a:solidFill>
                <a:latin typeface="Open Sans"/>
                <a:ea typeface="Open Sans"/>
                <a:cs typeface="Open Sans"/>
                <a:sym typeface="Open Sans"/>
              </a:rPr>
              <a:t>Z</a:t>
            </a:r>
            <a:r>
              <a:rPr b="0" i="0" lang="en" sz="1600" u="none" cap="none" strike="noStrike">
                <a:solidFill>
                  <a:schemeClr val="dk2"/>
                </a:solidFill>
                <a:latin typeface="Open Sans"/>
                <a:ea typeface="Open Sans"/>
                <a:cs typeface="Open Sans"/>
                <a:sym typeface="Open Sans"/>
              </a:rPr>
              <a:t> = 1:96</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1" lang="en" sz="1600" u="none" cap="none" strike="noStrike">
                <a:solidFill>
                  <a:schemeClr val="dk2"/>
                </a:solidFill>
                <a:latin typeface="Open Sans"/>
                <a:ea typeface="Open Sans"/>
                <a:cs typeface="Open Sans"/>
                <a:sym typeface="Open Sans"/>
              </a:rPr>
              <a:t>α</a:t>
            </a:r>
            <a:r>
              <a:rPr b="0" i="0" lang="en" sz="1600" u="none" cap="none" strike="noStrike">
                <a:solidFill>
                  <a:schemeClr val="dk2"/>
                </a:solidFill>
                <a:latin typeface="Open Sans"/>
                <a:ea typeface="Open Sans"/>
                <a:cs typeface="Open Sans"/>
                <a:sym typeface="Open Sans"/>
              </a:rPr>
              <a:t> = 0:10; </a:t>
            </a:r>
            <a:r>
              <a:rPr b="0" i="1" lang="en" sz="1600" u="none" cap="none" strike="noStrike">
                <a:solidFill>
                  <a:schemeClr val="dk2"/>
                </a:solidFill>
                <a:latin typeface="Open Sans"/>
                <a:ea typeface="Open Sans"/>
                <a:cs typeface="Open Sans"/>
                <a:sym typeface="Open Sans"/>
              </a:rPr>
              <a:t>Z</a:t>
            </a:r>
            <a:r>
              <a:rPr b="0" i="0" lang="en" sz="1600" u="none" cap="none" strike="noStrike">
                <a:solidFill>
                  <a:schemeClr val="dk2"/>
                </a:solidFill>
                <a:latin typeface="Open Sans"/>
                <a:ea typeface="Open Sans"/>
                <a:cs typeface="Open Sans"/>
                <a:sym typeface="Open Sans"/>
              </a:rPr>
              <a:t> = 1:645</a:t>
            </a:r>
            <a:endParaRPr b="0" i="0" sz="16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Refer to a </a:t>
            </a:r>
            <a:r>
              <a:rPr b="0" i="1" lang="en" sz="1800" u="none" cap="none" strike="noStrike">
                <a:solidFill>
                  <a:schemeClr val="dk2"/>
                </a:solidFill>
                <a:latin typeface="Open Sans"/>
                <a:ea typeface="Open Sans"/>
                <a:cs typeface="Open Sans"/>
                <a:sym typeface="Open Sans"/>
              </a:rPr>
              <a:t>Z</a:t>
            </a:r>
            <a:r>
              <a:rPr b="0" i="0" lang="en" sz="1800" u="none" cap="none" strike="noStrike">
                <a:solidFill>
                  <a:schemeClr val="dk2"/>
                </a:solidFill>
                <a:latin typeface="Open Sans"/>
                <a:ea typeface="Open Sans"/>
                <a:cs typeface="Open Sans"/>
                <a:sym typeface="Open Sans"/>
              </a:rPr>
              <a:t> table that provides the area under the curve for the cumulative normal distribution</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78"/>
          <p:cNvSpPr txBox="1"/>
          <p:nvPr>
            <p:ph type="title"/>
          </p:nvPr>
        </p:nvSpPr>
        <p:spPr>
          <a:xfrm>
            <a:off x="311700" y="303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Hypothesis Testing - Two Independent Samples</a:t>
            </a:r>
            <a:endParaRPr b="1" i="0" sz="3600" u="none" cap="none" strike="noStrike">
              <a:solidFill>
                <a:schemeClr val="accent1"/>
              </a:solidFill>
              <a:latin typeface="PT Sans Narrow"/>
              <a:ea typeface="PT Sans Narrow"/>
              <a:cs typeface="PT Sans Narrow"/>
              <a:sym typeface="PT Sans Narrow"/>
            </a:endParaRPr>
          </a:p>
        </p:txBody>
      </p:sp>
      <p:sp>
        <p:nvSpPr>
          <p:cNvPr id="1103" name="Google Shape;1103;p178"/>
          <p:cNvSpPr txBox="1"/>
          <p:nvPr>
            <p:ph idx="1" type="body"/>
          </p:nvPr>
        </p:nvSpPr>
        <p:spPr>
          <a:xfrm>
            <a:off x="311700" y="1076675"/>
            <a:ext cx="8520600" cy="367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1" i="0" lang="en" sz="1800" u="none" cap="none" strike="noStrike">
                <a:solidFill>
                  <a:schemeClr val="dk2"/>
                </a:solidFill>
                <a:latin typeface="Open Sans"/>
                <a:ea typeface="Open Sans"/>
                <a:cs typeface="Open Sans"/>
                <a:sym typeface="Open Sans"/>
              </a:rPr>
              <a:t>Steps in hypothesis testing:</a:t>
            </a:r>
            <a:br>
              <a:rPr b="1" i="0" lang="en" sz="1800" u="none" cap="none" strike="noStrike">
                <a:solidFill>
                  <a:schemeClr val="dk2"/>
                </a:solidFill>
                <a:latin typeface="Open Sans"/>
                <a:ea typeface="Open Sans"/>
                <a:cs typeface="Open Sans"/>
                <a:sym typeface="Open Sans"/>
              </a:rPr>
            </a:br>
            <a:r>
              <a:rPr b="1" i="0" lang="en" sz="1800" u="none" cap="none" strike="noStrike">
                <a:solidFill>
                  <a:schemeClr val="dk2"/>
                </a:solidFill>
                <a:latin typeface="Open Sans"/>
                <a:ea typeface="Open Sans"/>
                <a:cs typeface="Open Sans"/>
                <a:sym typeface="Open Sans"/>
              </a:rPr>
              <a:t>Step 1:</a:t>
            </a:r>
            <a:r>
              <a:rPr b="0" i="0" lang="en" sz="1800" u="none" cap="none" strike="noStrike">
                <a:solidFill>
                  <a:schemeClr val="dk2"/>
                </a:solidFill>
                <a:latin typeface="Open Sans"/>
                <a:ea typeface="Open Sans"/>
                <a:cs typeface="Open Sans"/>
                <a:sym typeface="Open Sans"/>
              </a:rPr>
              <a:t> State the null and alternative hypotheses, </a:t>
            </a:r>
            <a:r>
              <a:rPr b="0" i="1" lang="en" sz="1800" u="none" cap="none" strike="noStrike">
                <a:solidFill>
                  <a:schemeClr val="dk2"/>
                </a:solidFill>
                <a:latin typeface="Open Sans"/>
                <a:ea typeface="Open Sans"/>
                <a:cs typeface="Open Sans"/>
                <a:sym typeface="Open Sans"/>
              </a:rPr>
              <a:t>H0</a:t>
            </a:r>
            <a:r>
              <a:rPr b="0" i="0" lang="en" sz="1800" u="none" cap="none" strike="noStrike">
                <a:solidFill>
                  <a:schemeClr val="dk2"/>
                </a:solidFill>
                <a:latin typeface="Open Sans"/>
                <a:ea typeface="Open Sans"/>
                <a:cs typeface="Open Sans"/>
                <a:sym typeface="Open Sans"/>
              </a:rPr>
              <a:t>, and </a:t>
            </a:r>
            <a:r>
              <a:rPr b="0" i="1" lang="en" sz="1800" u="none" cap="none" strike="noStrike">
                <a:solidFill>
                  <a:schemeClr val="dk2"/>
                </a:solidFill>
                <a:latin typeface="Open Sans"/>
                <a:ea typeface="Open Sans"/>
                <a:cs typeface="Open Sans"/>
                <a:sym typeface="Open Sans"/>
              </a:rPr>
              <a:t>Ha</a:t>
            </a:r>
            <a:r>
              <a:rPr b="0" i="0" lang="en" sz="1800" u="none" cap="none" strike="noStrike">
                <a:solidFill>
                  <a:schemeClr val="dk2"/>
                </a:solidFill>
                <a:latin typeface="Open Sans"/>
                <a:ea typeface="Open Sans"/>
                <a:cs typeface="Open Sans"/>
                <a:sym typeface="Open Sans"/>
              </a:rPr>
              <a:t> </a:t>
            </a:r>
            <a:r>
              <a:rPr b="0" i="1" lang="en" sz="1800" u="none" cap="none" strike="noStrike">
                <a:solidFill>
                  <a:schemeClr val="dk2"/>
                </a:solidFill>
                <a:latin typeface="Open Sans"/>
                <a:ea typeface="Open Sans"/>
                <a:cs typeface="Open Sans"/>
                <a:sym typeface="Open Sans"/>
              </a:rPr>
              <a:t>(or H1)</a:t>
            </a:r>
            <a:r>
              <a:rPr b="0" i="0" lang="en" sz="1800" u="none" cap="none" strike="noStrike">
                <a:solidFill>
                  <a:schemeClr val="dk2"/>
                </a:solidFill>
                <a:latin typeface="Open Sans"/>
                <a:ea typeface="Open Sans"/>
                <a:cs typeface="Open Sans"/>
                <a:sym typeface="Open Sans"/>
              </a:rPr>
              <a:t>, determine if this is a one-sided or two-sided test </a:t>
            </a:r>
            <a:br>
              <a:rPr b="0" i="0" lang="en" sz="1800" u="none" cap="none" strike="noStrike">
                <a:solidFill>
                  <a:schemeClr val="dk2"/>
                </a:solidFill>
                <a:latin typeface="Open Sans"/>
                <a:ea typeface="Open Sans"/>
                <a:cs typeface="Open Sans"/>
                <a:sym typeface="Open Sans"/>
              </a:rPr>
            </a:br>
            <a:r>
              <a:rPr b="1" i="0" lang="en" sz="1800" u="none" cap="none" strike="noStrike">
                <a:solidFill>
                  <a:schemeClr val="dk2"/>
                </a:solidFill>
                <a:latin typeface="Open Sans"/>
                <a:ea typeface="Open Sans"/>
                <a:cs typeface="Open Sans"/>
                <a:sym typeface="Open Sans"/>
              </a:rPr>
              <a:t>Step 2:</a:t>
            </a:r>
            <a:r>
              <a:rPr b="0" i="0" lang="en" sz="1800" u="none" cap="none" strike="noStrike">
                <a:solidFill>
                  <a:schemeClr val="dk2"/>
                </a:solidFill>
                <a:latin typeface="Open Sans"/>
                <a:ea typeface="Open Sans"/>
                <a:cs typeface="Open Sans"/>
                <a:sym typeface="Open Sans"/>
              </a:rPr>
              <a:t> State </a:t>
            </a:r>
            <a:r>
              <a:rPr b="0" i="1" lang="en" sz="1800" u="none" cap="none" strike="noStrike">
                <a:solidFill>
                  <a:schemeClr val="dk2"/>
                </a:solidFill>
                <a:latin typeface="Open Sans"/>
                <a:ea typeface="Open Sans"/>
                <a:cs typeface="Open Sans"/>
                <a:sym typeface="Open Sans"/>
              </a:rPr>
              <a:t>α</a:t>
            </a:r>
            <a:r>
              <a:rPr b="0" i="0" lang="en" sz="1800" u="none" cap="none" strike="noStrike">
                <a:solidFill>
                  <a:schemeClr val="dk2"/>
                </a:solidFill>
                <a:latin typeface="Open Sans"/>
                <a:ea typeface="Open Sans"/>
                <a:cs typeface="Open Sans"/>
                <a:sym typeface="Open Sans"/>
              </a:rPr>
              <a:t>, the level of significance</a:t>
            </a:r>
            <a:br>
              <a:rPr b="0" i="0" lang="en" sz="1800" u="none" cap="none" strike="noStrike">
                <a:solidFill>
                  <a:schemeClr val="dk2"/>
                </a:solidFill>
                <a:latin typeface="Open Sans"/>
                <a:ea typeface="Open Sans"/>
                <a:cs typeface="Open Sans"/>
                <a:sym typeface="Open Sans"/>
              </a:rPr>
            </a:br>
            <a:r>
              <a:rPr b="1" i="0" lang="en" sz="1800" u="none" cap="none" strike="noStrike">
                <a:solidFill>
                  <a:schemeClr val="dk2"/>
                </a:solidFill>
                <a:latin typeface="Open Sans"/>
                <a:ea typeface="Open Sans"/>
                <a:cs typeface="Open Sans"/>
                <a:sym typeface="Open Sans"/>
              </a:rPr>
              <a:t>Step 3:</a:t>
            </a:r>
            <a:r>
              <a:rPr b="0" i="0" lang="en" sz="1800" u="none" cap="none" strike="noStrike">
                <a:solidFill>
                  <a:schemeClr val="dk2"/>
                </a:solidFill>
                <a:latin typeface="Open Sans"/>
                <a:ea typeface="Open Sans"/>
                <a:cs typeface="Open Sans"/>
                <a:sym typeface="Open Sans"/>
              </a:rPr>
              <a:t> Calculate the test statistic from the sample mean and standard error</a:t>
            </a:r>
            <a:br>
              <a:rPr b="0" i="0" lang="en" sz="1800" u="none" cap="none" strike="noStrike">
                <a:solidFill>
                  <a:schemeClr val="dk2"/>
                </a:solidFill>
                <a:latin typeface="Open Sans"/>
                <a:ea typeface="Open Sans"/>
                <a:cs typeface="Open Sans"/>
                <a:sym typeface="Open Sans"/>
              </a:rPr>
            </a:b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3600"/>
              </a:spcBef>
              <a:spcAft>
                <a:spcPts val="1600"/>
              </a:spcAft>
              <a:buClr>
                <a:schemeClr val="dk2"/>
              </a:buClr>
              <a:buSzPts val="1800"/>
              <a:buFont typeface="Open Sans"/>
              <a:buNone/>
            </a:pPr>
            <a:r>
              <a:rPr b="1" i="0" lang="en" sz="1800" u="none" cap="none" strike="noStrike">
                <a:solidFill>
                  <a:schemeClr val="dk2"/>
                </a:solidFill>
                <a:latin typeface="Open Sans"/>
                <a:ea typeface="Open Sans"/>
                <a:cs typeface="Open Sans"/>
                <a:sym typeface="Open Sans"/>
              </a:rPr>
              <a:t>Step 4:</a:t>
            </a:r>
            <a:r>
              <a:rPr b="0" i="0" lang="en" sz="1800" u="none" cap="none" strike="noStrike">
                <a:solidFill>
                  <a:schemeClr val="dk2"/>
                </a:solidFill>
                <a:latin typeface="Open Sans"/>
                <a:ea typeface="Open Sans"/>
                <a:cs typeface="Open Sans"/>
                <a:sym typeface="Open Sans"/>
              </a:rPr>
              <a:t> Compare the calculated test statistic to the critical value</a:t>
            </a:r>
            <a:br>
              <a:rPr b="0" i="0" lang="en" sz="1800" u="none" cap="none" strike="noStrike">
                <a:solidFill>
                  <a:schemeClr val="dk2"/>
                </a:solidFill>
                <a:latin typeface="Open Sans"/>
                <a:ea typeface="Open Sans"/>
                <a:cs typeface="Open Sans"/>
                <a:sym typeface="Open Sans"/>
              </a:rPr>
            </a:br>
            <a:r>
              <a:rPr b="1" i="0" lang="en" sz="1800" u="none" cap="none" strike="noStrike">
                <a:solidFill>
                  <a:schemeClr val="dk2"/>
                </a:solidFill>
                <a:latin typeface="Open Sans"/>
                <a:ea typeface="Open Sans"/>
                <a:cs typeface="Open Sans"/>
                <a:sym typeface="Open Sans"/>
              </a:rPr>
              <a:t>Step 5:</a:t>
            </a:r>
            <a:r>
              <a:rPr b="0" i="0" lang="en" sz="1800" u="none" cap="none" strike="noStrike">
                <a:solidFill>
                  <a:schemeClr val="dk2"/>
                </a:solidFill>
                <a:latin typeface="Open Sans"/>
                <a:ea typeface="Open Sans"/>
                <a:cs typeface="Open Sans"/>
                <a:sym typeface="Open Sans"/>
              </a:rPr>
              <a:t> Accept </a:t>
            </a:r>
            <a:r>
              <a:rPr b="0" i="1" lang="en" sz="1800" u="none" cap="none" strike="noStrike">
                <a:solidFill>
                  <a:schemeClr val="dk2"/>
                </a:solidFill>
                <a:latin typeface="Open Sans"/>
                <a:ea typeface="Open Sans"/>
                <a:cs typeface="Open Sans"/>
                <a:sym typeface="Open Sans"/>
              </a:rPr>
              <a:t>H0</a:t>
            </a:r>
            <a:r>
              <a:rPr b="0" i="0" lang="en" sz="1800" u="none" cap="none" strike="noStrike">
                <a:solidFill>
                  <a:schemeClr val="dk2"/>
                </a:solidFill>
                <a:latin typeface="Open Sans"/>
                <a:ea typeface="Open Sans"/>
                <a:cs typeface="Open Sans"/>
                <a:sym typeface="Open Sans"/>
              </a:rPr>
              <a:t> if </a:t>
            </a:r>
            <a:r>
              <a:rPr b="0" i="1" lang="en" sz="1800" u="none" cap="none" strike="noStrike">
                <a:solidFill>
                  <a:schemeClr val="dk2"/>
                </a:solidFill>
                <a:latin typeface="Open Sans"/>
                <a:ea typeface="Open Sans"/>
                <a:cs typeface="Open Sans"/>
                <a:sym typeface="Open Sans"/>
              </a:rPr>
              <a:t>Z</a:t>
            </a:r>
            <a:r>
              <a:rPr b="0" i="0" lang="en" sz="1800" u="none" cap="none" strike="noStrike">
                <a:solidFill>
                  <a:schemeClr val="dk2"/>
                </a:solidFill>
                <a:latin typeface="Open Sans"/>
                <a:ea typeface="Open Sans"/>
                <a:cs typeface="Open Sans"/>
                <a:sym typeface="Open Sans"/>
              </a:rPr>
              <a:t> is in the acceptance region, or reject </a:t>
            </a:r>
            <a:r>
              <a:rPr b="0" i="1" lang="en" sz="1800" u="none" cap="none" strike="noStrike">
                <a:solidFill>
                  <a:schemeClr val="dk2"/>
                </a:solidFill>
                <a:latin typeface="Open Sans"/>
                <a:ea typeface="Open Sans"/>
                <a:cs typeface="Open Sans"/>
                <a:sym typeface="Open Sans"/>
              </a:rPr>
              <a:t>H0</a:t>
            </a:r>
            <a:r>
              <a:rPr b="0" i="0" lang="en" sz="1800" u="none" cap="none" strike="noStrike">
                <a:solidFill>
                  <a:schemeClr val="dk2"/>
                </a:solidFill>
                <a:latin typeface="Open Sans"/>
                <a:ea typeface="Open Sans"/>
                <a:cs typeface="Open Sans"/>
                <a:sym typeface="Open Sans"/>
              </a:rPr>
              <a:t> if </a:t>
            </a:r>
            <a:r>
              <a:rPr b="0" i="1" lang="en" sz="1800" u="none" cap="none" strike="noStrike">
                <a:solidFill>
                  <a:schemeClr val="dk2"/>
                </a:solidFill>
                <a:latin typeface="Open Sans"/>
                <a:ea typeface="Open Sans"/>
                <a:cs typeface="Open Sans"/>
                <a:sym typeface="Open Sans"/>
              </a:rPr>
              <a:t>Z</a:t>
            </a:r>
            <a:r>
              <a:rPr b="0" i="0" lang="en" sz="1800" u="none" cap="none" strike="noStrike">
                <a:solidFill>
                  <a:schemeClr val="dk2"/>
                </a:solidFill>
                <a:latin typeface="Open Sans"/>
                <a:ea typeface="Open Sans"/>
                <a:cs typeface="Open Sans"/>
                <a:sym typeface="Open Sans"/>
              </a:rPr>
              <a:t> is in the</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critical or rejection region</a:t>
            </a:r>
            <a:endParaRPr b="0" i="0" sz="1800" u="none" cap="none" strike="noStrike">
              <a:solidFill>
                <a:schemeClr val="dk2"/>
              </a:solidFill>
              <a:latin typeface="Open Sans"/>
              <a:ea typeface="Open Sans"/>
              <a:cs typeface="Open Sans"/>
              <a:sym typeface="Open Sans"/>
            </a:endParaRPr>
          </a:p>
        </p:txBody>
      </p:sp>
      <p:pic>
        <p:nvPicPr>
          <p:cNvPr id="1104" name="Google Shape;1104;p178"/>
          <p:cNvPicPr preferRelativeResize="0"/>
          <p:nvPr/>
        </p:nvPicPr>
        <p:blipFill rotWithShape="1">
          <a:blip r:embed="rId3">
            <a:alphaModFix/>
          </a:blip>
          <a:srcRect b="0" l="0" r="0" t="0"/>
          <a:stretch/>
        </p:blipFill>
        <p:spPr>
          <a:xfrm>
            <a:off x="3881425" y="2923213"/>
            <a:ext cx="1381125" cy="6381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7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Hypothesis Testing - Two Independent Samples</a:t>
            </a:r>
            <a:endParaRPr b="1" i="0" sz="3600" u="none" cap="none" strike="noStrike">
              <a:solidFill>
                <a:schemeClr val="accent1"/>
              </a:solidFill>
              <a:latin typeface="PT Sans Narrow"/>
              <a:ea typeface="PT Sans Narrow"/>
              <a:cs typeface="PT Sans Narrow"/>
              <a:sym typeface="PT Sans Narrow"/>
            </a:endParaRPr>
          </a:p>
        </p:txBody>
      </p:sp>
      <p:sp>
        <p:nvSpPr>
          <p:cNvPr id="1110" name="Google Shape;1110;p17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1" lang="en" sz="1800" u="none" cap="none" strike="noStrike">
                <a:solidFill>
                  <a:schemeClr val="dk2"/>
                </a:solidFill>
                <a:latin typeface="Open Sans"/>
                <a:ea typeface="Open Sans"/>
                <a:cs typeface="Open Sans"/>
                <a:sym typeface="Open Sans"/>
              </a:rPr>
              <a:t>H</a:t>
            </a:r>
            <a:r>
              <a:rPr b="0" baseline="-25000" i="1" lang="en" sz="1800" u="none" cap="none" strike="noStrike">
                <a:solidFill>
                  <a:schemeClr val="dk2"/>
                </a:solidFill>
                <a:latin typeface="Open Sans"/>
                <a:ea typeface="Open Sans"/>
                <a:cs typeface="Open Sans"/>
                <a:sym typeface="Open Sans"/>
              </a:rPr>
              <a:t>0</a:t>
            </a:r>
            <a:r>
              <a:rPr b="0" i="0" lang="en" sz="1800" u="none" cap="none" strike="noStrike">
                <a:solidFill>
                  <a:schemeClr val="dk2"/>
                </a:solidFill>
                <a:latin typeface="Open Sans"/>
                <a:ea typeface="Open Sans"/>
                <a:cs typeface="Open Sans"/>
                <a:sym typeface="Open Sans"/>
              </a:rPr>
              <a:t> there is no statistically significant difference in the means (i.e., the means are the same)</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1" lang="en" sz="1800" u="none" cap="none" strike="noStrike">
                <a:solidFill>
                  <a:schemeClr val="dk2"/>
                </a:solidFill>
                <a:latin typeface="Open Sans"/>
                <a:ea typeface="Open Sans"/>
                <a:cs typeface="Open Sans"/>
                <a:sym typeface="Open Sans"/>
              </a:rPr>
              <a:t>H</a:t>
            </a:r>
            <a:r>
              <a:rPr b="0" baseline="-25000" i="1" lang="en" sz="1800" u="none" cap="none" strike="noStrike">
                <a:solidFill>
                  <a:schemeClr val="dk2"/>
                </a:solidFill>
                <a:latin typeface="Open Sans"/>
                <a:ea typeface="Open Sans"/>
                <a:cs typeface="Open Sans"/>
                <a:sym typeface="Open Sans"/>
              </a:rPr>
              <a:t>a</a:t>
            </a:r>
            <a:r>
              <a:rPr b="0" i="0" lang="en" sz="1800" u="none" cap="none" strike="noStrike">
                <a:solidFill>
                  <a:schemeClr val="dk2"/>
                </a:solidFill>
                <a:latin typeface="Open Sans"/>
                <a:ea typeface="Open Sans"/>
                <a:cs typeface="Open Sans"/>
                <a:sym typeface="Open Sans"/>
              </a:rPr>
              <a:t> there is statistically significant difference in the means (i.e., the means are different)</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6AA84F"/>
                </a:solidFill>
                <a:latin typeface="Verdana"/>
                <a:ea typeface="Verdana"/>
                <a:cs typeface="Verdana"/>
                <a:sym typeface="Verdana"/>
              </a:rPr>
              <a:t># compare sample means</a:t>
            </a:r>
            <a:br>
              <a:rPr b="0" i="0" lang="en" sz="1800" u="none" cap="none" strike="noStrike">
                <a:solidFill>
                  <a:srgbClr val="6AA84F"/>
                </a:solidFill>
                <a:latin typeface="Open Sans"/>
                <a:ea typeface="Open Sans"/>
                <a:cs typeface="Open Sans"/>
                <a:sym typeface="Open Sans"/>
              </a:rPr>
            </a:br>
            <a:r>
              <a:rPr b="0" i="0" lang="en" sz="1400" u="none" cap="none" strike="noStrike">
                <a:solidFill>
                  <a:srgbClr val="0000FF"/>
                </a:solidFill>
                <a:latin typeface="Verdana"/>
                <a:ea typeface="Verdana"/>
                <a:cs typeface="Verdana"/>
                <a:sym typeface="Verdana"/>
              </a:rPr>
              <a:t>tstat, pval = scipy.stats.ttest_ind(measures['Measures'], measures['Measures + Noise'])</a:t>
            </a: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print('t-stat = %.3f ' % tstat, 'p-value = %.3f' % pval)</a:t>
            </a:r>
            <a:br>
              <a:rPr b="0" i="0" lang="en" sz="1400" u="none" cap="none" strike="noStrike">
                <a:solidFill>
                  <a:srgbClr val="0000FF"/>
                </a:solidFill>
                <a:latin typeface="Verdana"/>
                <a:ea typeface="Verdana"/>
                <a:cs typeface="Verdana"/>
                <a:sym typeface="Verdana"/>
              </a:rPr>
            </a:br>
            <a:br>
              <a:rPr b="0" i="0" lang="en" sz="1400" u="none" cap="none" strike="noStrike">
                <a:solidFill>
                  <a:srgbClr val="0000FF"/>
                </a:solidFill>
                <a:latin typeface="Verdana"/>
                <a:ea typeface="Verdana"/>
                <a:cs typeface="Verdana"/>
                <a:sym typeface="Verdana"/>
              </a:rPr>
            </a:br>
            <a:r>
              <a:rPr b="0" i="0" lang="en" sz="1400" u="none" cap="none" strike="noStrike">
                <a:solidFill>
                  <a:srgbClr val="0000FF"/>
                </a:solidFill>
                <a:latin typeface="Verdana"/>
                <a:ea typeface="Verdana"/>
                <a:cs typeface="Verdana"/>
                <a:sym typeface="Verdana"/>
              </a:rPr>
              <a:t>t-stat = -0.133  p-value = 0.894</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1114" name="Shape 1114"/>
        <p:cNvGrpSpPr/>
        <p:nvPr/>
      </p:nvGrpSpPr>
      <p:grpSpPr>
        <a:xfrm>
          <a:off x="0" y="0"/>
          <a:ext cx="0" cy="0"/>
          <a:chOff x="0" y="0"/>
          <a:chExt cx="0" cy="0"/>
        </a:xfrm>
      </p:grpSpPr>
      <p:sp>
        <p:nvSpPr>
          <p:cNvPr id="1115" name="Google Shape;1115;p180"/>
          <p:cNvSpPr txBox="1"/>
          <p:nvPr>
            <p:ph idx="1" type="body"/>
          </p:nvPr>
        </p:nvSpPr>
        <p:spPr>
          <a:xfrm>
            <a:off x="311700" y="735050"/>
            <a:ext cx="8520600" cy="211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4800">
                <a:solidFill>
                  <a:srgbClr val="FFFFFF"/>
                </a:solidFill>
                <a:latin typeface="Arial"/>
                <a:ea typeface="Arial"/>
                <a:cs typeface="Arial"/>
                <a:sym typeface="Arial"/>
              </a:rPr>
              <a:t>End of the </a:t>
            </a:r>
            <a:br>
              <a:rPr b="1" lang="en" sz="4800">
                <a:solidFill>
                  <a:srgbClr val="FFFFFF"/>
                </a:solidFill>
                <a:latin typeface="Arial"/>
                <a:ea typeface="Arial"/>
                <a:cs typeface="Arial"/>
                <a:sym typeface="Arial"/>
              </a:rPr>
            </a:br>
            <a:r>
              <a:rPr b="1" lang="en" sz="4800">
                <a:solidFill>
                  <a:srgbClr val="FFFFFF"/>
                </a:solidFill>
                <a:latin typeface="Arial"/>
                <a:ea typeface="Arial"/>
                <a:cs typeface="Arial"/>
                <a:sym typeface="Arial"/>
              </a:rPr>
              <a:t>STEM Summer Institute</a:t>
            </a:r>
            <a:endParaRPr/>
          </a:p>
        </p:txBody>
      </p:sp>
      <p:pic>
        <p:nvPicPr>
          <p:cNvPr id="1116" name="Google Shape;1116;p180"/>
          <p:cNvPicPr preferRelativeResize="0"/>
          <p:nvPr/>
        </p:nvPicPr>
        <p:blipFill>
          <a:blip r:embed="rId3">
            <a:alphaModFix/>
          </a:blip>
          <a:stretch>
            <a:fillRect/>
          </a:stretch>
        </p:blipFill>
        <p:spPr>
          <a:xfrm>
            <a:off x="1807994" y="2670800"/>
            <a:ext cx="5527975" cy="131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311700" y="25335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Toolbox</a:t>
            </a:r>
            <a:endParaRPr b="1" i="0" sz="3600" u="none" cap="none" strike="noStrike">
              <a:solidFill>
                <a:schemeClr val="accent1"/>
              </a:solidFill>
              <a:latin typeface="PT Sans Narrow"/>
              <a:ea typeface="PT Sans Narrow"/>
              <a:cs typeface="PT Sans Narrow"/>
              <a:sym typeface="PT Sans Narrow"/>
            </a:endParaRPr>
          </a:p>
        </p:txBody>
      </p:sp>
      <p:sp>
        <p:nvSpPr>
          <p:cNvPr id="221" name="Google Shape;221;p40"/>
          <p:cNvSpPr txBox="1"/>
          <p:nvPr>
            <p:ph idx="1" type="body"/>
          </p:nvPr>
        </p:nvSpPr>
        <p:spPr>
          <a:xfrm>
            <a:off x="311700" y="960750"/>
            <a:ext cx="8689500" cy="38421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Clr>
                <a:schemeClr val="dk2"/>
              </a:buClr>
              <a:buSzPts val="2200"/>
              <a:buFont typeface="Open Sans"/>
              <a:buChar char="●"/>
            </a:pPr>
            <a:r>
              <a:rPr b="0" i="0" lang="en" sz="2200" u="none" cap="none" strike="noStrike">
                <a:solidFill>
                  <a:schemeClr val="dk2"/>
                </a:solidFill>
                <a:highlight>
                  <a:srgbClr val="FFFFFF"/>
                </a:highlight>
                <a:latin typeface="Open Sans"/>
                <a:ea typeface="Open Sans"/>
                <a:cs typeface="Open Sans"/>
                <a:sym typeface="Open Sans"/>
              </a:rPr>
              <a:t>Python </a:t>
            </a:r>
            <a:endParaRPr b="0" i="0" sz="2200" u="none" cap="none" strike="noStrike">
              <a:solidFill>
                <a:schemeClr val="dk2"/>
              </a:solidFill>
              <a:highlight>
                <a:srgbClr val="FFFFFF"/>
              </a:highlight>
              <a:latin typeface="Open Sans"/>
              <a:ea typeface="Open Sans"/>
              <a:cs typeface="Open Sans"/>
              <a:sym typeface="Open Sans"/>
            </a:endParaRPr>
          </a:p>
          <a:p>
            <a:pPr indent="-368300" lvl="1" marL="914400" marR="0" rtl="0" algn="l">
              <a:lnSpc>
                <a:spcPct val="115000"/>
              </a:lnSpc>
              <a:spcBef>
                <a:spcPts val="0"/>
              </a:spcBef>
              <a:spcAft>
                <a:spcPts val="0"/>
              </a:spcAft>
              <a:buClr>
                <a:schemeClr val="dk2"/>
              </a:buClr>
              <a:buSzPts val="2200"/>
              <a:buFont typeface="Open Sans"/>
              <a:buChar char="○"/>
            </a:pPr>
            <a:r>
              <a:rPr b="0" i="0" lang="en" sz="2200" u="sng" cap="none" strike="noStrike">
                <a:solidFill>
                  <a:schemeClr val="hlink"/>
                </a:solidFill>
                <a:highlight>
                  <a:srgbClr val="FFFFFF"/>
                </a:highlight>
                <a:latin typeface="Open Sans"/>
                <a:ea typeface="Open Sans"/>
                <a:cs typeface="Open Sans"/>
                <a:sym typeface="Open Sans"/>
                <a:hlinkClick r:id="rId3"/>
              </a:rPr>
              <a:t>https://www.python.org/downloads</a:t>
            </a:r>
            <a:r>
              <a:rPr b="0" i="0" lang="en" sz="2200" u="sng" cap="none" strike="noStrike">
                <a:solidFill>
                  <a:schemeClr val="dk2"/>
                </a:solidFill>
                <a:highlight>
                  <a:srgbClr val="FFFFFF"/>
                </a:highlight>
                <a:latin typeface="Open Sans"/>
                <a:ea typeface="Open Sans"/>
                <a:cs typeface="Open Sans"/>
                <a:sym typeface="Open Sans"/>
              </a:rPr>
              <a:t> </a:t>
            </a:r>
            <a:endParaRPr b="0" i="0" sz="2200" u="none" cap="none" strike="noStrike">
              <a:solidFill>
                <a:schemeClr val="dk2"/>
              </a:solidFill>
              <a:highlight>
                <a:srgbClr val="FFFFFF"/>
              </a:highlight>
              <a:latin typeface="Open Sans"/>
              <a:ea typeface="Open Sans"/>
              <a:cs typeface="Open Sans"/>
              <a:sym typeface="Open Sans"/>
            </a:endParaRPr>
          </a:p>
          <a:p>
            <a:pPr indent="-368300" lvl="0" marL="457200" marR="0" rtl="0" algn="l">
              <a:lnSpc>
                <a:spcPct val="115000"/>
              </a:lnSpc>
              <a:spcBef>
                <a:spcPts val="0"/>
              </a:spcBef>
              <a:spcAft>
                <a:spcPts val="0"/>
              </a:spcAft>
              <a:buClr>
                <a:schemeClr val="dk2"/>
              </a:buClr>
              <a:buSzPts val="2200"/>
              <a:buFont typeface="Open Sans"/>
              <a:buChar char="●"/>
            </a:pPr>
            <a:r>
              <a:rPr b="0" i="0" lang="en" sz="2200" u="none" cap="none" strike="noStrike">
                <a:solidFill>
                  <a:schemeClr val="dk2"/>
                </a:solidFill>
                <a:highlight>
                  <a:srgbClr val="FFFFFF"/>
                </a:highlight>
                <a:latin typeface="Open Sans"/>
                <a:ea typeface="Open Sans"/>
                <a:cs typeface="Open Sans"/>
                <a:sym typeface="Open Sans"/>
              </a:rPr>
              <a:t>Anaconda (or Miniconda)</a:t>
            </a:r>
            <a:endParaRPr b="0" i="0" sz="2200" u="none" cap="none" strike="noStrike">
              <a:solidFill>
                <a:schemeClr val="dk2"/>
              </a:solidFill>
              <a:highlight>
                <a:srgbClr val="FFFFFF"/>
              </a:highlight>
              <a:latin typeface="Open Sans"/>
              <a:ea typeface="Open Sans"/>
              <a:cs typeface="Open Sans"/>
              <a:sym typeface="Open Sans"/>
            </a:endParaRPr>
          </a:p>
          <a:p>
            <a:pPr indent="-361950" lvl="1" marL="914400" marR="0" rtl="0" algn="l">
              <a:lnSpc>
                <a:spcPct val="115000"/>
              </a:lnSpc>
              <a:spcBef>
                <a:spcPts val="0"/>
              </a:spcBef>
              <a:spcAft>
                <a:spcPts val="0"/>
              </a:spcAft>
              <a:buClr>
                <a:schemeClr val="dk2"/>
              </a:buClr>
              <a:buSzPts val="2100"/>
              <a:buFont typeface="Open Sans"/>
              <a:buChar char="○"/>
            </a:pPr>
            <a:r>
              <a:rPr lang="en" sz="2100" u="sng">
                <a:solidFill>
                  <a:schemeClr val="hlink"/>
                </a:solidFill>
                <a:highlight>
                  <a:srgbClr val="FFFFFF"/>
                </a:highlight>
                <a:hlinkClick r:id="rId4"/>
              </a:rPr>
              <a:t>https://www.anaconda.com/distribution/#download-section</a:t>
            </a:r>
            <a:r>
              <a:rPr b="0" i="0" lang="en" sz="2100" u="none" cap="none" strike="noStrike">
                <a:solidFill>
                  <a:schemeClr val="dk2"/>
                </a:solidFill>
                <a:highlight>
                  <a:srgbClr val="FFFFFF"/>
                </a:highlight>
                <a:latin typeface="Open Sans"/>
                <a:ea typeface="Open Sans"/>
                <a:cs typeface="Open Sans"/>
                <a:sym typeface="Open Sans"/>
              </a:rPr>
              <a:t> </a:t>
            </a:r>
            <a:endParaRPr b="0" i="0" sz="2100" u="none" cap="none" strike="noStrike">
              <a:solidFill>
                <a:schemeClr val="dk2"/>
              </a:solidFill>
              <a:highlight>
                <a:srgbClr val="FFFFFF"/>
              </a:highlight>
              <a:latin typeface="Open Sans"/>
              <a:ea typeface="Open Sans"/>
              <a:cs typeface="Open Sans"/>
              <a:sym typeface="Open Sans"/>
            </a:endParaRPr>
          </a:p>
          <a:p>
            <a:pPr indent="-368300" lvl="0" marL="457200" marR="0" rtl="0" algn="l">
              <a:lnSpc>
                <a:spcPct val="115000"/>
              </a:lnSpc>
              <a:spcBef>
                <a:spcPts val="0"/>
              </a:spcBef>
              <a:spcAft>
                <a:spcPts val="0"/>
              </a:spcAft>
              <a:buClr>
                <a:schemeClr val="dk2"/>
              </a:buClr>
              <a:buSzPts val="2200"/>
              <a:buFont typeface="Open Sans"/>
              <a:buChar char="●"/>
            </a:pPr>
            <a:r>
              <a:rPr b="0" i="0" lang="en" sz="2200" u="none" cap="none" strike="noStrike">
                <a:solidFill>
                  <a:schemeClr val="dk2"/>
                </a:solidFill>
                <a:highlight>
                  <a:srgbClr val="FFFFFF"/>
                </a:highlight>
                <a:latin typeface="Open Sans"/>
                <a:ea typeface="Open Sans"/>
                <a:cs typeface="Open Sans"/>
                <a:sym typeface="Open Sans"/>
              </a:rPr>
              <a:t>SublimeText</a:t>
            </a:r>
            <a:endParaRPr b="0" i="0" sz="2200" u="none" cap="none" strike="noStrike">
              <a:solidFill>
                <a:schemeClr val="dk2"/>
              </a:solidFill>
              <a:highlight>
                <a:srgbClr val="FFFFFF"/>
              </a:highlight>
              <a:latin typeface="Open Sans"/>
              <a:ea typeface="Open Sans"/>
              <a:cs typeface="Open Sans"/>
              <a:sym typeface="Open Sans"/>
            </a:endParaRPr>
          </a:p>
          <a:p>
            <a:pPr indent="-368300" lvl="1" marL="914400" marR="0" rtl="0" algn="l">
              <a:lnSpc>
                <a:spcPct val="115000"/>
              </a:lnSpc>
              <a:spcBef>
                <a:spcPts val="0"/>
              </a:spcBef>
              <a:spcAft>
                <a:spcPts val="0"/>
              </a:spcAft>
              <a:buClr>
                <a:schemeClr val="dk2"/>
              </a:buClr>
              <a:buSzPts val="2200"/>
              <a:buFont typeface="Open Sans"/>
              <a:buChar char="○"/>
            </a:pPr>
            <a:r>
              <a:rPr b="0" i="0" lang="en" sz="2200" u="sng" cap="none" strike="noStrike">
                <a:solidFill>
                  <a:schemeClr val="hlink"/>
                </a:solidFill>
                <a:highlight>
                  <a:srgbClr val="FFFFFF"/>
                </a:highlight>
                <a:latin typeface="Open Sans"/>
                <a:ea typeface="Open Sans"/>
                <a:cs typeface="Open Sans"/>
                <a:sym typeface="Open Sans"/>
                <a:hlinkClick r:id="rId5"/>
              </a:rPr>
              <a:t>https://www.sublimetext.com</a:t>
            </a:r>
            <a:r>
              <a:rPr b="0" i="0" lang="en" sz="2200" u="sng" cap="none" strike="noStrike">
                <a:solidFill>
                  <a:schemeClr val="dk2"/>
                </a:solidFill>
                <a:highlight>
                  <a:srgbClr val="FFFFFF"/>
                </a:highlight>
                <a:latin typeface="Open Sans"/>
                <a:ea typeface="Open Sans"/>
                <a:cs typeface="Open Sans"/>
                <a:sym typeface="Open Sans"/>
              </a:rPr>
              <a:t> </a:t>
            </a:r>
            <a:endParaRPr b="0" i="0" sz="2200" u="sng" cap="none" strike="noStrike">
              <a:solidFill>
                <a:schemeClr val="dk2"/>
              </a:solidFill>
              <a:highlight>
                <a:srgbClr val="FFFFFF"/>
              </a:highlight>
              <a:latin typeface="Open Sans"/>
              <a:ea typeface="Open Sans"/>
              <a:cs typeface="Open Sans"/>
              <a:sym typeface="Open Sans"/>
            </a:endParaRPr>
          </a:p>
          <a:p>
            <a:pPr indent="-368300" lvl="0" marL="457200" marR="0" rtl="0" algn="l">
              <a:lnSpc>
                <a:spcPct val="115000"/>
              </a:lnSpc>
              <a:spcBef>
                <a:spcPts val="0"/>
              </a:spcBef>
              <a:spcAft>
                <a:spcPts val="0"/>
              </a:spcAft>
              <a:buClr>
                <a:schemeClr val="dk2"/>
              </a:buClr>
              <a:buSzPts val="2200"/>
              <a:buFont typeface="Open Sans"/>
              <a:buChar char="●"/>
            </a:pPr>
            <a:r>
              <a:rPr b="0" i="0" lang="en" sz="2200" u="none" cap="none" strike="noStrike">
                <a:solidFill>
                  <a:schemeClr val="dk2"/>
                </a:solidFill>
                <a:highlight>
                  <a:srgbClr val="FFFFFF"/>
                </a:highlight>
                <a:latin typeface="Open Sans"/>
                <a:ea typeface="Open Sans"/>
                <a:cs typeface="Open Sans"/>
                <a:sym typeface="Open Sans"/>
              </a:rPr>
              <a:t>Packages for Data Science</a:t>
            </a:r>
            <a:endParaRPr b="0" i="0" sz="2200" u="none" cap="none" strike="noStrike">
              <a:solidFill>
                <a:schemeClr val="dk2"/>
              </a:solidFill>
              <a:highlight>
                <a:srgbClr val="FFFFFF"/>
              </a:highlight>
              <a:latin typeface="Open Sans"/>
              <a:ea typeface="Open Sans"/>
              <a:cs typeface="Open Sans"/>
              <a:sym typeface="Open Sans"/>
            </a:endParaRPr>
          </a:p>
          <a:p>
            <a:pPr indent="-368300" lvl="1" marL="914400" marR="0" rtl="0" algn="l">
              <a:lnSpc>
                <a:spcPct val="115000"/>
              </a:lnSpc>
              <a:spcBef>
                <a:spcPts val="0"/>
              </a:spcBef>
              <a:spcAft>
                <a:spcPts val="0"/>
              </a:spcAft>
              <a:buClr>
                <a:schemeClr val="dk2"/>
              </a:buClr>
              <a:buSzPts val="2200"/>
              <a:buFont typeface="Open Sans"/>
              <a:buChar char="○"/>
            </a:pPr>
            <a:r>
              <a:rPr lang="en" sz="2200">
                <a:solidFill>
                  <a:schemeClr val="accent5"/>
                </a:solidFill>
                <a:highlight>
                  <a:schemeClr val="lt1"/>
                </a:highlight>
              </a:rPr>
              <a:t>n</a:t>
            </a:r>
            <a:r>
              <a:rPr b="0" i="0" lang="en" sz="2200" u="none" cap="none" strike="noStrike">
                <a:solidFill>
                  <a:schemeClr val="accent5"/>
                </a:solidFill>
                <a:highlight>
                  <a:schemeClr val="lt1"/>
                </a:highlight>
                <a:latin typeface="Open Sans"/>
                <a:ea typeface="Open Sans"/>
                <a:cs typeface="Open Sans"/>
                <a:sym typeface="Open Sans"/>
              </a:rPr>
              <a:t>umpy,</a:t>
            </a:r>
            <a:r>
              <a:rPr lang="en" sz="2200">
                <a:solidFill>
                  <a:schemeClr val="accent5"/>
                </a:solidFill>
                <a:highlight>
                  <a:schemeClr val="lt1"/>
                </a:highlight>
              </a:rPr>
              <a:t> </a:t>
            </a:r>
            <a:r>
              <a:rPr b="0" i="0" lang="en" sz="2200" u="none" cap="none" strike="noStrike">
                <a:solidFill>
                  <a:schemeClr val="accent5"/>
                </a:solidFill>
                <a:highlight>
                  <a:schemeClr val="lt1"/>
                </a:highlight>
                <a:latin typeface="Open Sans"/>
                <a:ea typeface="Open Sans"/>
                <a:cs typeface="Open Sans"/>
                <a:sym typeface="Open Sans"/>
              </a:rPr>
              <a:t>pandas, scikit-learn, matplotlib, seaborn</a:t>
            </a:r>
            <a:endParaRPr b="0" i="0" sz="2200" u="none" cap="none" strike="noStrike">
              <a:solidFill>
                <a:schemeClr val="accent5"/>
              </a:solidFill>
              <a:highlight>
                <a:schemeClr val="lt1"/>
              </a:highlight>
              <a:latin typeface="Open Sans"/>
              <a:ea typeface="Open Sans"/>
              <a:cs typeface="Open Sans"/>
              <a:sym typeface="Open Sans"/>
            </a:endParaRPr>
          </a:p>
          <a:p>
            <a:pPr indent="-368300" lvl="0" marL="457200" marR="0" rtl="0" algn="l">
              <a:lnSpc>
                <a:spcPct val="115000"/>
              </a:lnSpc>
              <a:spcBef>
                <a:spcPts val="0"/>
              </a:spcBef>
              <a:spcAft>
                <a:spcPts val="0"/>
              </a:spcAft>
              <a:buClr>
                <a:schemeClr val="dk2"/>
              </a:buClr>
              <a:buSzPts val="2200"/>
              <a:buFont typeface="Open Sans"/>
              <a:buChar char="●"/>
            </a:pPr>
            <a:r>
              <a:rPr b="0" i="0" lang="en" sz="2200" u="none" cap="none" strike="noStrike">
                <a:solidFill>
                  <a:schemeClr val="dk2"/>
                </a:solidFill>
                <a:highlight>
                  <a:srgbClr val="FFFFFF"/>
                </a:highlight>
                <a:latin typeface="Open Sans"/>
                <a:ea typeface="Open Sans"/>
                <a:cs typeface="Open Sans"/>
                <a:sym typeface="Open Sans"/>
              </a:rPr>
              <a:t>Other packages: </a:t>
            </a:r>
            <a:r>
              <a:rPr b="0" i="0" lang="en" sz="2200" u="none" cap="none" strike="noStrike">
                <a:solidFill>
                  <a:schemeClr val="accent5"/>
                </a:solidFill>
                <a:highlight>
                  <a:schemeClr val="lt1"/>
                </a:highlight>
                <a:latin typeface="Open Sans"/>
                <a:ea typeface="Open Sans"/>
                <a:cs typeface="Open Sans"/>
                <a:sym typeface="Open Sans"/>
              </a:rPr>
              <a:t>statistics, statsmodel, scipy,  jupyter</a:t>
            </a:r>
            <a:r>
              <a:rPr lang="en" sz="2200">
                <a:solidFill>
                  <a:schemeClr val="accent5"/>
                </a:solidFill>
                <a:highlight>
                  <a:schemeClr val="lt1"/>
                </a:highlight>
              </a:rPr>
              <a:t>, </a:t>
            </a:r>
            <a:r>
              <a:rPr b="0" i="0" lang="en" sz="2200" u="none" cap="none" strike="noStrike">
                <a:solidFill>
                  <a:schemeClr val="accent5"/>
                </a:solidFill>
                <a:highlight>
                  <a:schemeClr val="lt1"/>
                </a:highlight>
                <a:latin typeface="Open Sans"/>
                <a:ea typeface="Open Sans"/>
                <a:cs typeface="Open Sans"/>
                <a:sym typeface="Open Sans"/>
              </a:rPr>
              <a:t>notebook</a:t>
            </a:r>
            <a:endParaRPr b="0" i="0" sz="2200" u="none" cap="none" strike="noStrike">
              <a:solidFill>
                <a:schemeClr val="accent5"/>
              </a:solidFill>
              <a:highlight>
                <a:schemeClr val="lt1"/>
              </a:highlight>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2200" u="none" cap="none" strike="noStrike">
              <a:solidFill>
                <a:schemeClr val="dk2"/>
              </a:solidFill>
              <a:highlight>
                <a:srgbClr val="FFFFFF"/>
              </a:highlight>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2200" u="none" cap="none" strike="noStrike">
              <a:solidFill>
                <a:schemeClr val="dk2"/>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400"/>
              <a:buFont typeface="PT Sans Narrow"/>
              <a:buNone/>
            </a:pPr>
            <a:r>
              <a:rPr b="0" i="0" lang="en" sz="5400" u="none" cap="none" strike="noStrike">
                <a:solidFill>
                  <a:schemeClr val="dk2"/>
                </a:solidFill>
                <a:latin typeface="PT Sans Narrow"/>
                <a:ea typeface="PT Sans Narrow"/>
                <a:cs typeface="PT Sans Narrow"/>
                <a:sym typeface="PT Sans Narrow"/>
              </a:rPr>
              <a:t>Let’s start coding...</a:t>
            </a:r>
            <a:endParaRPr b="0" i="0" sz="5400" u="none" cap="none" strike="noStrike">
              <a:solidFill>
                <a:schemeClr val="dk2"/>
              </a:solidFill>
              <a:latin typeface="PT Sans Narrow"/>
              <a:ea typeface="PT Sans Narrow"/>
              <a:cs typeface="PT Sans Narrow"/>
              <a:sym typeface="PT Sans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400"/>
              <a:buFont typeface="PT Sans Narrow"/>
              <a:buNone/>
            </a:pPr>
            <a:r>
              <a:rPr b="0" i="0" lang="en" sz="5400" u="none" cap="none" strike="noStrike">
                <a:solidFill>
                  <a:schemeClr val="dk2"/>
                </a:solidFill>
                <a:latin typeface="PT Sans Narrow"/>
                <a:ea typeface="PT Sans Narrow"/>
                <a:cs typeface="PT Sans Narrow"/>
                <a:sym typeface="PT Sans Narrow"/>
              </a:rPr>
              <a:t>Command line first...</a:t>
            </a:r>
            <a:endParaRPr b="0" i="0" sz="5400" u="none" cap="none" strike="noStrike">
              <a:solidFill>
                <a:schemeClr val="dk2"/>
              </a:solidFill>
              <a:latin typeface="PT Sans Narrow"/>
              <a:ea typeface="PT Sans Narrow"/>
              <a:cs typeface="PT Sans Narrow"/>
              <a:sym typeface="PT Sans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3"/>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400"/>
              <a:buFont typeface="PT Sans Narrow"/>
              <a:buNone/>
            </a:pPr>
            <a:r>
              <a:rPr b="0" i="0" lang="en" sz="5400" u="none" cap="none" strike="noStrike">
                <a:solidFill>
                  <a:schemeClr val="dk2"/>
                </a:solidFill>
                <a:latin typeface="PT Sans Narrow"/>
                <a:ea typeface="PT Sans Narrow"/>
                <a:cs typeface="PT Sans Narrow"/>
                <a:sym typeface="PT Sans Narrow"/>
              </a:rPr>
              <a:t>Use of the Sublime Text editor</a:t>
            </a:r>
            <a:endParaRPr b="0" i="0" sz="5400" u="none" cap="none" strike="noStrike">
              <a:solidFill>
                <a:schemeClr val="dk2"/>
              </a:solidFill>
              <a:latin typeface="PT Sans Narrow"/>
              <a:ea typeface="PT Sans Narrow"/>
              <a:cs typeface="PT Sans Narrow"/>
              <a:sym typeface="PT Sans Narrow"/>
            </a:endParaRPr>
          </a:p>
        </p:txBody>
      </p:sp>
      <p:pic>
        <p:nvPicPr>
          <p:cNvPr id="237" name="Google Shape;237;p43"/>
          <p:cNvPicPr preferRelativeResize="0"/>
          <p:nvPr/>
        </p:nvPicPr>
        <p:blipFill rotWithShape="1">
          <a:blip r:embed="rId3">
            <a:alphaModFix/>
          </a:blip>
          <a:srcRect b="0" l="0" r="0" t="0"/>
          <a:stretch/>
        </p:blipFill>
        <p:spPr>
          <a:xfrm>
            <a:off x="5838850" y="1204075"/>
            <a:ext cx="2735350" cy="2735350"/>
          </a:xfrm>
          <a:prstGeom prst="rect">
            <a:avLst/>
          </a:prstGeom>
          <a:noFill/>
          <a:ln>
            <a:noFill/>
          </a:ln>
        </p:spPr>
      </p:pic>
      <p:sp>
        <p:nvSpPr>
          <p:cNvPr id="238" name="Google Shape;238;p43"/>
          <p:cNvSpPr txBox="1"/>
          <p:nvPr/>
        </p:nvSpPr>
        <p:spPr>
          <a:xfrm>
            <a:off x="673300" y="4099675"/>
            <a:ext cx="65154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2"/>
                </a:solidFill>
                <a:latin typeface="Arial"/>
                <a:ea typeface="Arial"/>
                <a:cs typeface="Arial"/>
                <a:sym typeface="Arial"/>
              </a:rPr>
              <a:t>Execute code with: </a:t>
            </a:r>
            <a:r>
              <a:rPr b="0" i="0" lang="en" sz="3000" u="none" cap="none" strike="noStrike">
                <a:solidFill>
                  <a:schemeClr val="accent5"/>
                </a:solidFill>
                <a:latin typeface="Arial"/>
                <a:ea typeface="Arial"/>
                <a:cs typeface="Arial"/>
                <a:sym typeface="Arial"/>
              </a:rPr>
              <a:t>python file.py </a:t>
            </a:r>
            <a:r>
              <a:rPr b="0" i="0" lang="en" sz="3000" u="none" cap="none" strike="noStrike">
                <a:solidFill>
                  <a:schemeClr val="dk2"/>
                </a:solidFill>
                <a:latin typeface="Arial"/>
                <a:ea typeface="Arial"/>
                <a:cs typeface="Arial"/>
                <a:sym typeface="Arial"/>
              </a:rPr>
              <a:t>on the command line</a:t>
            </a:r>
            <a:endParaRPr b="0" i="0" sz="30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6"/>
          <p:cNvSpPr txBox="1"/>
          <p:nvPr>
            <p:ph type="title"/>
          </p:nvPr>
        </p:nvSpPr>
        <p:spPr>
          <a:xfrm>
            <a:off x="311700" y="216425"/>
            <a:ext cx="8520600" cy="59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Learning Outcomes</a:t>
            </a:r>
            <a:endParaRPr b="1" i="0" sz="3600" u="none" cap="none" strike="noStrike">
              <a:solidFill>
                <a:schemeClr val="accent1"/>
              </a:solidFill>
              <a:latin typeface="PT Sans Narrow"/>
              <a:ea typeface="PT Sans Narrow"/>
              <a:cs typeface="PT Sans Narrow"/>
              <a:sym typeface="PT Sans Narrow"/>
            </a:endParaRPr>
          </a:p>
        </p:txBody>
      </p:sp>
      <p:sp>
        <p:nvSpPr>
          <p:cNvPr id="119" name="Google Shape;119;p26"/>
          <p:cNvSpPr txBox="1"/>
          <p:nvPr>
            <p:ph idx="1" type="body"/>
          </p:nvPr>
        </p:nvSpPr>
        <p:spPr>
          <a:xfrm>
            <a:off x="311700" y="812350"/>
            <a:ext cx="8520600" cy="3747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600" u="none" cap="none" strike="noStrike">
                <a:solidFill>
                  <a:schemeClr val="dk2"/>
                </a:solidFill>
                <a:latin typeface="Open Sans"/>
                <a:ea typeface="Open Sans"/>
                <a:cs typeface="Open Sans"/>
                <a:sym typeface="Open Sans"/>
              </a:rPr>
              <a:t>After </a:t>
            </a:r>
            <a:r>
              <a:rPr lang="en" sz="1600"/>
              <a:t>completing </a:t>
            </a:r>
            <a:r>
              <a:rPr b="0" i="0" lang="en" sz="1600" u="none" cap="none" strike="noStrike">
                <a:solidFill>
                  <a:schemeClr val="dk2"/>
                </a:solidFill>
                <a:latin typeface="Open Sans"/>
                <a:ea typeface="Open Sans"/>
                <a:cs typeface="Open Sans"/>
                <a:sym typeface="Open Sans"/>
              </a:rPr>
              <a:t>this </a:t>
            </a:r>
            <a:r>
              <a:rPr lang="en" sz="1600"/>
              <a:t>program</a:t>
            </a:r>
            <a:r>
              <a:rPr b="0" i="0" lang="en" sz="1600" u="none" cap="none" strike="noStrike">
                <a:solidFill>
                  <a:schemeClr val="dk2"/>
                </a:solidFill>
                <a:latin typeface="Open Sans"/>
                <a:ea typeface="Open Sans"/>
                <a:cs typeface="Open Sans"/>
                <a:sym typeface="Open Sans"/>
              </a:rPr>
              <a:t> you will:</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160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more knowledgeable about what Data Science is </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introduced to basic statistics</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familiar with the Python language fundamentals </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familiar with the most common Python data structures and libraries for Data Science </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able to create visualizations with Python</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able to use Python to carry out basic statistical modeling and analysis</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Be familiar with Design Thinking</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Have developed teamwork and communication skills</a:t>
            </a:r>
            <a:endParaRPr b="0" i="0" sz="1600" u="none" cap="none" strike="noStrike">
              <a:solidFill>
                <a:schemeClr val="dk2"/>
              </a:solidFill>
              <a:latin typeface="Open Sans"/>
              <a:ea typeface="Open Sans"/>
              <a:cs typeface="Open Sans"/>
              <a:sym typeface="Open Sans"/>
            </a:endParaRPr>
          </a:p>
          <a:p>
            <a:pPr indent="-330200" lvl="0" marL="457200" marR="0" rtl="0" algn="l">
              <a:lnSpc>
                <a:spcPct val="130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Have applied knowledge on a project based on real data</a:t>
            </a:r>
            <a:endParaRPr b="0" i="0" sz="1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600" u="none" cap="none" strike="noStrike">
              <a:solidFill>
                <a:schemeClr val="dk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400"/>
              <a:buFont typeface="PT Sans Narrow"/>
              <a:buNone/>
            </a:pPr>
            <a:r>
              <a:rPr b="0" i="0" lang="en" sz="5400" u="none" cap="none" strike="noStrike">
                <a:solidFill>
                  <a:schemeClr val="dk2"/>
                </a:solidFill>
                <a:latin typeface="PT Sans Narrow"/>
                <a:ea typeface="PT Sans Narrow"/>
                <a:cs typeface="PT Sans Narrow"/>
                <a:sym typeface="PT Sans Narrow"/>
              </a:rPr>
              <a:t>Use of the Jupyter Notebook</a:t>
            </a:r>
            <a:endParaRPr b="0" i="0" sz="5400" u="none" cap="none" strike="noStrike">
              <a:solidFill>
                <a:schemeClr val="dk2"/>
              </a:solidFill>
              <a:latin typeface="PT Sans Narrow"/>
              <a:ea typeface="PT Sans Narrow"/>
              <a:cs typeface="PT Sans Narrow"/>
              <a:sym typeface="PT Sans Narrow"/>
            </a:endParaRPr>
          </a:p>
        </p:txBody>
      </p:sp>
      <p:pic>
        <p:nvPicPr>
          <p:cNvPr id="244" name="Google Shape;244;p44"/>
          <p:cNvPicPr preferRelativeResize="0"/>
          <p:nvPr/>
        </p:nvPicPr>
        <p:blipFill rotWithShape="1">
          <a:blip r:embed="rId3">
            <a:alphaModFix/>
          </a:blip>
          <a:srcRect b="0" l="0" r="0" t="0"/>
          <a:stretch/>
        </p:blipFill>
        <p:spPr>
          <a:xfrm>
            <a:off x="5906150" y="1059125"/>
            <a:ext cx="2735350" cy="2735350"/>
          </a:xfrm>
          <a:prstGeom prst="rect">
            <a:avLst/>
          </a:prstGeom>
          <a:noFill/>
          <a:ln>
            <a:noFill/>
          </a:ln>
        </p:spPr>
      </p:pic>
      <p:sp>
        <p:nvSpPr>
          <p:cNvPr id="245" name="Google Shape;245;p44"/>
          <p:cNvSpPr txBox="1"/>
          <p:nvPr/>
        </p:nvSpPr>
        <p:spPr>
          <a:xfrm>
            <a:off x="673300" y="4099675"/>
            <a:ext cx="6301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2"/>
                </a:solidFill>
                <a:latin typeface="Arial"/>
                <a:ea typeface="Arial"/>
                <a:cs typeface="Arial"/>
                <a:sym typeface="Arial"/>
              </a:rPr>
              <a:t>Execute </a:t>
            </a:r>
            <a:r>
              <a:rPr b="0" i="0" lang="en" sz="3000" u="none" cap="none" strike="noStrike">
                <a:solidFill>
                  <a:schemeClr val="accent5"/>
                </a:solidFill>
                <a:latin typeface="Arial"/>
                <a:ea typeface="Arial"/>
                <a:cs typeface="Arial"/>
                <a:sym typeface="Arial"/>
              </a:rPr>
              <a:t>jupyter</a:t>
            </a:r>
            <a:r>
              <a:rPr lang="en" sz="3000">
                <a:solidFill>
                  <a:schemeClr val="accent5"/>
                </a:solidFill>
              </a:rPr>
              <a:t> </a:t>
            </a:r>
            <a:r>
              <a:rPr b="0" i="0" lang="en" sz="3000" u="none" cap="none" strike="noStrike">
                <a:solidFill>
                  <a:schemeClr val="accent5"/>
                </a:solidFill>
                <a:latin typeface="Arial"/>
                <a:ea typeface="Arial"/>
                <a:cs typeface="Arial"/>
                <a:sym typeface="Arial"/>
              </a:rPr>
              <a:t>notebook </a:t>
            </a:r>
            <a:r>
              <a:rPr b="0" i="0" lang="en" sz="3000" u="none" cap="none" strike="noStrike">
                <a:solidFill>
                  <a:schemeClr val="dk2"/>
                </a:solidFill>
                <a:latin typeface="Arial"/>
                <a:ea typeface="Arial"/>
                <a:cs typeface="Arial"/>
                <a:sym typeface="Arial"/>
              </a:rPr>
              <a:t>on the command line</a:t>
            </a:r>
            <a:endParaRPr b="0" i="0" sz="30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Comments</a:t>
            </a:r>
            <a:endParaRPr b="1" i="0" sz="3600" u="none" cap="none" strike="noStrike">
              <a:solidFill>
                <a:schemeClr val="accent1"/>
              </a:solidFill>
              <a:latin typeface="PT Sans Narrow"/>
              <a:ea typeface="PT Sans Narrow"/>
              <a:cs typeface="PT Sans Narrow"/>
              <a:sym typeface="PT Sans Narrow"/>
            </a:endParaRPr>
          </a:p>
        </p:txBody>
      </p:sp>
      <p:sp>
        <p:nvSpPr>
          <p:cNvPr id="251" name="Google Shape;251;p45"/>
          <p:cNvSpPr txBox="1"/>
          <p:nvPr>
            <p:ph idx="1" type="body"/>
          </p:nvPr>
        </p:nvSpPr>
        <p:spPr>
          <a:xfrm>
            <a:off x="311700" y="1266325"/>
            <a:ext cx="38625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Comments are introduced by </a:t>
            </a:r>
            <a:r>
              <a:rPr b="1" i="0" lang="en" sz="1800" u="none" cap="none" strike="noStrike">
                <a:solidFill>
                  <a:schemeClr val="dk2"/>
                </a:solidFill>
                <a:latin typeface="Open Sans"/>
                <a:ea typeface="Open Sans"/>
                <a:cs typeface="Open Sans"/>
                <a:sym typeface="Open Sans"/>
              </a:rPr>
              <a:t>#</a:t>
            </a:r>
            <a:r>
              <a:rPr b="0" i="0" lang="en" sz="1800" u="none" cap="none" strike="noStrike">
                <a:solidFill>
                  <a:schemeClr val="dk2"/>
                </a:solidFill>
                <a:latin typeface="Open Sans"/>
                <a:ea typeface="Open Sans"/>
                <a:cs typeface="Open Sans"/>
                <a:sym typeface="Open Sans"/>
              </a:rPr>
              <a:t> in Python</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Multiple line comments are between triple-quote strings </a:t>
            </a:r>
            <a:r>
              <a:rPr b="1" i="0" lang="en" sz="1800" u="none" cap="none" strike="noStrike">
                <a:solidFill>
                  <a:schemeClr val="dk2"/>
                </a:solidFill>
                <a:latin typeface="Open Sans"/>
                <a:ea typeface="Open Sans"/>
                <a:cs typeface="Open Sans"/>
                <a:sym typeface="Open Sans"/>
              </a:rPr>
              <a:t>'''</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Comments are important for code evolution and maintenance</a:t>
            </a:r>
            <a:endParaRPr b="0" i="0" sz="1800" u="none" cap="none" strike="noStrike">
              <a:solidFill>
                <a:schemeClr val="dk2"/>
              </a:solidFill>
              <a:latin typeface="Open Sans"/>
              <a:ea typeface="Open Sans"/>
              <a:cs typeface="Open Sans"/>
              <a:sym typeface="Open Sans"/>
            </a:endParaRPr>
          </a:p>
        </p:txBody>
      </p:sp>
      <p:pic>
        <p:nvPicPr>
          <p:cNvPr id="252" name="Google Shape;252;p45"/>
          <p:cNvPicPr preferRelativeResize="0"/>
          <p:nvPr/>
        </p:nvPicPr>
        <p:blipFill rotWithShape="1">
          <a:blip r:embed="rId3">
            <a:alphaModFix/>
          </a:blip>
          <a:srcRect b="0" l="0" r="0" t="0"/>
          <a:stretch/>
        </p:blipFill>
        <p:spPr>
          <a:xfrm>
            <a:off x="4282050" y="1378225"/>
            <a:ext cx="4281549" cy="324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Calculating with Python</a:t>
            </a:r>
            <a:endParaRPr b="1" i="0" sz="3600" u="none" cap="none" strike="noStrike">
              <a:solidFill>
                <a:schemeClr val="accent1"/>
              </a:solidFill>
              <a:latin typeface="PT Sans Narrow"/>
              <a:ea typeface="PT Sans Narrow"/>
              <a:cs typeface="PT Sans Narrow"/>
              <a:sym typeface="PT Sans Narrow"/>
            </a:endParaRPr>
          </a:p>
        </p:txBody>
      </p:sp>
      <p:sp>
        <p:nvSpPr>
          <p:cNvPr id="258" name="Google Shape;258;p4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10 * 50</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10 * 5 + 3 - 1</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(10 * 5) + 3 - 1</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10 / 3</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10 // 3 # truncating division</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10 % 3 # remainder</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2 ** 10 # power</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rgbClr val="9900F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Variables</a:t>
            </a:r>
            <a:endParaRPr b="1" i="0" sz="3600" u="none" cap="none" strike="noStrike">
              <a:solidFill>
                <a:schemeClr val="accent1"/>
              </a:solidFill>
              <a:latin typeface="PT Sans Narrow"/>
              <a:ea typeface="PT Sans Narrow"/>
              <a:cs typeface="PT Sans Narrow"/>
              <a:sym typeface="PT Sans Narrow"/>
            </a:endParaRPr>
          </a:p>
        </p:txBody>
      </p:sp>
      <p:sp>
        <p:nvSpPr>
          <p:cNvPr id="264" name="Google Shape;264;p4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x = 5 # assignment</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x + 6</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y = 10</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x + y </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b = 3, 5</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b = b, a+1</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rgbClr val="9900FF"/>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Print Function</a:t>
            </a:r>
            <a:endParaRPr b="1" i="0" sz="3600" u="none" cap="none" strike="noStrike">
              <a:solidFill>
                <a:schemeClr val="accent1"/>
              </a:solidFill>
              <a:latin typeface="PT Sans Narrow"/>
              <a:ea typeface="PT Sans Narrow"/>
              <a:cs typeface="PT Sans Narrow"/>
              <a:sym typeface="PT Sans Narrow"/>
            </a:endParaRPr>
          </a:p>
        </p:txBody>
      </p:sp>
      <p:sp>
        <p:nvSpPr>
          <p:cNvPr id="270" name="Google Shape;270;p48"/>
          <p:cNvSpPr txBox="1"/>
          <p:nvPr>
            <p:ph idx="1" type="body"/>
          </p:nvPr>
        </p:nvSpPr>
        <p:spPr>
          <a:xfrm>
            <a:off x="311700" y="1266325"/>
            <a:ext cx="8520600" cy="353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print(“Hello World”)</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print is a function</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“Hello World” is the argument. It is a string</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We use parentheses when calling a function on specific arguments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x = 3</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print(x)</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Prints the value of the variable x</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Typing</a:t>
            </a:r>
            <a:endParaRPr b="1" i="0" sz="3600" u="none" cap="none" strike="noStrike">
              <a:solidFill>
                <a:schemeClr val="accent1"/>
              </a:solidFill>
              <a:latin typeface="PT Sans Narrow"/>
              <a:ea typeface="PT Sans Narrow"/>
              <a:cs typeface="PT Sans Narrow"/>
              <a:sym typeface="PT Sans Narrow"/>
            </a:endParaRPr>
          </a:p>
        </p:txBody>
      </p:sp>
      <p:sp>
        <p:nvSpPr>
          <p:cNvPr id="276" name="Google Shape;276;p4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In Python, everything is an object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Python infers types (dynamic typing)</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The function </a:t>
            </a:r>
            <a:r>
              <a:rPr b="0" i="1" lang="en" sz="1800" u="none" cap="none" strike="noStrike">
                <a:solidFill>
                  <a:schemeClr val="dk2"/>
                </a:solidFill>
                <a:latin typeface="Open Sans"/>
                <a:ea typeface="Open Sans"/>
                <a:cs typeface="Open Sans"/>
                <a:sym typeface="Open Sans"/>
              </a:rPr>
              <a:t>type(...) </a:t>
            </a:r>
            <a:r>
              <a:rPr b="0" i="0" lang="en" sz="1800" u="none" cap="none" strike="noStrike">
                <a:solidFill>
                  <a:schemeClr val="dk2"/>
                </a:solidFill>
                <a:latin typeface="Open Sans"/>
                <a:ea typeface="Open Sans"/>
                <a:cs typeface="Open Sans"/>
                <a:sym typeface="Open Sans"/>
              </a:rPr>
              <a:t>can be used to determine the type of an expression</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type(3) # int</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type(“Hello”) # str</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type(3.4) # float</a:t>
            </a:r>
            <a:endParaRPr b="0" i="0" sz="1800" u="none" cap="none" strike="noStrike">
              <a:solidFill>
                <a:srgbClr val="9900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3688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Boolean</a:t>
            </a:r>
            <a:endParaRPr b="1" i="0" sz="3600" u="none" cap="none" strike="noStrike">
              <a:solidFill>
                <a:schemeClr val="accent1"/>
              </a:solidFill>
              <a:latin typeface="PT Sans Narrow"/>
              <a:ea typeface="PT Sans Narrow"/>
              <a:cs typeface="PT Sans Narrow"/>
              <a:sym typeface="PT Sans Narrow"/>
            </a:endParaRPr>
          </a:p>
        </p:txBody>
      </p:sp>
      <p:sp>
        <p:nvSpPr>
          <p:cNvPr id="282" name="Google Shape;282;p50"/>
          <p:cNvSpPr txBox="1"/>
          <p:nvPr>
            <p:ph idx="1" type="body"/>
          </p:nvPr>
        </p:nvSpPr>
        <p:spPr>
          <a:xfrm>
            <a:off x="311700" y="11139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b1 = True</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b2 = False</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1" i="0" lang="en" sz="1800" u="none" cap="none" strike="noStrike">
                <a:solidFill>
                  <a:srgbClr val="9900FF"/>
                </a:solidFill>
                <a:latin typeface="Open Sans"/>
                <a:ea typeface="Open Sans"/>
                <a:cs typeface="Open Sans"/>
                <a:sym typeface="Open Sans"/>
              </a:rPr>
              <a:t># boolean operators</a:t>
            </a:r>
            <a:endParaRPr b="1"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not b1</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b1 or b2</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b1 and b2</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1" i="0" lang="en" sz="1800" u="none" cap="none" strike="noStrike">
                <a:solidFill>
                  <a:srgbClr val="9900FF"/>
                </a:solidFill>
                <a:latin typeface="Open Sans"/>
                <a:ea typeface="Open Sans"/>
                <a:cs typeface="Open Sans"/>
                <a:sym typeface="Open Sans"/>
              </a:rPr>
              <a:t># boolean expressions</a:t>
            </a:r>
            <a:endParaRPr b="1"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b = 3, 5</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 b</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 b</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&lt; b</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300"/>
              </a:spcBef>
              <a:spcAft>
                <a:spcPts val="30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a &lt;= b</a:t>
            </a:r>
            <a:endParaRPr b="0" i="0" sz="1800" u="none" cap="none" strike="noStrike">
              <a:solidFill>
                <a:srgbClr val="9900FF"/>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String</a:t>
            </a:r>
            <a:endParaRPr b="1" i="0" sz="3600" u="none" cap="none" strike="noStrike">
              <a:solidFill>
                <a:schemeClr val="accent1"/>
              </a:solidFill>
              <a:latin typeface="PT Sans Narrow"/>
              <a:ea typeface="PT Sans Narrow"/>
              <a:cs typeface="PT Sans Narrow"/>
              <a:sym typeface="PT Sans Narrow"/>
            </a:endParaRPr>
          </a:p>
        </p:txBody>
      </p:sp>
      <p:sp>
        <p:nvSpPr>
          <p:cNvPr id="288" name="Google Shape;288;p51"/>
          <p:cNvSpPr txBox="1"/>
          <p:nvPr>
            <p:ph idx="1" type="body"/>
          </p:nvPr>
        </p:nvSpPr>
        <p:spPr>
          <a:xfrm>
            <a:off x="311700" y="688200"/>
            <a:ext cx="8520600" cy="4275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 </a:t>
            </a:r>
            <a:r>
              <a:rPr b="0" i="0" lang="en" sz="1800" u="none" cap="none" strike="noStrike">
                <a:solidFill>
                  <a:schemeClr val="dk2"/>
                </a:solidFill>
                <a:latin typeface="Open Sans"/>
                <a:ea typeface="Open Sans"/>
                <a:cs typeface="Open Sans"/>
                <a:sym typeface="Open Sans"/>
              </a:rPr>
              <a:t>Immutable sequence of characters. Identified by single or double quotes</a:t>
            </a:r>
            <a:endParaRPr b="0" i="0" sz="1800" u="none" cap="none" strike="noStrike">
              <a:solidFill>
                <a:schemeClr val="dk2"/>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 = “This is a string ”</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 * 3 # repeats the string 3 times</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  + “ Another string” # concatenation of strings</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s[0] # string begins at index 0</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s[1:3] # substring from position 1 to 3-1=2</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s[2:] #substring from position 2</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s[-1] # index from the right side</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s1 = ‘A quote “ ‘ # use of quote in a string. You can also use 3 single quotes</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text = “This is a string %s” # to create parameterized strings</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print(text % 5) # returns This is a string  5</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len(s1) # length of s1</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1402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String</a:t>
            </a:r>
            <a:endParaRPr b="1" i="0" sz="3600" u="none" cap="none" strike="noStrike">
              <a:solidFill>
                <a:schemeClr val="accent1"/>
              </a:solidFill>
              <a:latin typeface="PT Sans Narrow"/>
              <a:ea typeface="PT Sans Narrow"/>
              <a:cs typeface="PT Sans Narrow"/>
              <a:sym typeface="PT Sans Narrow"/>
            </a:endParaRPr>
          </a:p>
        </p:txBody>
      </p:sp>
      <p:sp>
        <p:nvSpPr>
          <p:cNvPr id="294" name="Google Shape;294;p52"/>
          <p:cNvSpPr txBox="1"/>
          <p:nvPr>
            <p:ph idx="1" type="body"/>
          </p:nvPr>
        </p:nvSpPr>
        <p:spPr>
          <a:xfrm>
            <a:off x="311700" y="961525"/>
            <a:ext cx="8520600" cy="39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 = “This is a string ”</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“T” in s # check if T is in the string</a:t>
            </a:r>
            <a:endParaRPr b="0" i="0" sz="1800" u="none" cap="none" strike="noStrike">
              <a:solidFill>
                <a:srgbClr val="9900FF"/>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s.replace(“t”,”o”) # replace method applied on object s</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
        <p:nvSpPr>
          <p:cNvPr id="295" name="Google Shape;295;p52"/>
          <p:cNvSpPr/>
          <p:nvPr/>
        </p:nvSpPr>
        <p:spPr>
          <a:xfrm>
            <a:off x="1494650" y="2457000"/>
            <a:ext cx="5789700" cy="2181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How to get </a:t>
            </a:r>
            <a:r>
              <a:rPr b="1" lang="en" sz="3000">
                <a:solidFill>
                  <a:schemeClr val="dk2"/>
                </a:solidFill>
              </a:rPr>
              <a:t>‘</a:t>
            </a:r>
            <a:r>
              <a:rPr b="1" i="0" lang="en" sz="3000" u="none" cap="none" strike="noStrike">
                <a:solidFill>
                  <a:schemeClr val="dk2"/>
                </a:solidFill>
                <a:latin typeface="Arial"/>
                <a:ea typeface="Arial"/>
                <a:cs typeface="Arial"/>
                <a:sym typeface="Arial"/>
              </a:rPr>
              <a:t>ll</a:t>
            </a:r>
            <a:r>
              <a:rPr b="1" lang="en" sz="3000">
                <a:solidFill>
                  <a:schemeClr val="dk2"/>
                </a:solidFill>
              </a:rPr>
              <a:t>’</a:t>
            </a:r>
            <a:r>
              <a:rPr b="1" i="0" lang="en" sz="3000" u="none" cap="none" strike="noStrike">
                <a:solidFill>
                  <a:schemeClr val="dk2"/>
                </a:solidFill>
                <a:latin typeface="Arial"/>
                <a:ea typeface="Arial"/>
                <a:cs typeface="Arial"/>
                <a:sym typeface="Arial"/>
              </a:rPr>
              <a:t> from a string containing </a:t>
            </a:r>
            <a:r>
              <a:rPr b="1" lang="en" sz="3000">
                <a:solidFill>
                  <a:schemeClr val="dk2"/>
                </a:solidFill>
              </a:rPr>
              <a:t>‘</a:t>
            </a:r>
            <a:r>
              <a:rPr b="1" i="0" lang="en" sz="3000" u="none" cap="none" strike="noStrike">
                <a:solidFill>
                  <a:schemeClr val="dk2"/>
                </a:solidFill>
                <a:latin typeface="Arial"/>
                <a:ea typeface="Arial"/>
                <a:cs typeface="Arial"/>
                <a:sym typeface="Arial"/>
              </a:rPr>
              <a:t>Hello</a:t>
            </a:r>
            <a:r>
              <a:rPr b="1" lang="en" sz="3000">
                <a:solidFill>
                  <a:schemeClr val="dk2"/>
                </a:solidFill>
              </a:rPr>
              <a:t>’</a:t>
            </a:r>
            <a:r>
              <a:rPr b="1" i="0" lang="en" sz="3000" u="none" cap="none" strike="noStrike">
                <a:solidFill>
                  <a:schemeClr val="dk2"/>
                </a:solidFill>
                <a:latin typeface="Arial"/>
                <a:ea typeface="Arial"/>
                <a:cs typeface="Arial"/>
                <a:sym typeface="Arial"/>
              </a:rPr>
              <a:t>?</a:t>
            </a:r>
            <a:endParaRPr b="1" i="0" sz="3000" u="none" cap="none" strike="noStrik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311700" y="3688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String</a:t>
            </a:r>
            <a:endParaRPr b="1" i="0" sz="3600" u="none" cap="none" strike="noStrike">
              <a:solidFill>
                <a:schemeClr val="accent1"/>
              </a:solidFill>
              <a:latin typeface="PT Sans Narrow"/>
              <a:ea typeface="PT Sans Narrow"/>
              <a:cs typeface="PT Sans Narrow"/>
              <a:sym typeface="PT Sans Narrow"/>
            </a:endParaRPr>
          </a:p>
        </p:txBody>
      </p:sp>
      <p:sp>
        <p:nvSpPr>
          <p:cNvPr id="301" name="Google Shape;301;p53"/>
          <p:cNvSpPr txBox="1"/>
          <p:nvPr>
            <p:ph idx="1" type="body"/>
          </p:nvPr>
        </p:nvSpPr>
        <p:spPr>
          <a:xfrm>
            <a:off x="311700" y="1076225"/>
            <a:ext cx="8520600" cy="3738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chemeClr val="dk2"/>
              </a:buClr>
              <a:buSzPts val="1700"/>
              <a:buFont typeface="Open Sans"/>
              <a:buChar char="●"/>
            </a:pPr>
            <a:r>
              <a:rPr b="0" i="0" lang="en" sz="1700" u="none" cap="none" strike="noStrike">
                <a:solidFill>
                  <a:schemeClr val="dk2"/>
                </a:solidFill>
                <a:latin typeface="Open Sans"/>
                <a:ea typeface="Open Sans"/>
                <a:cs typeface="Open Sans"/>
                <a:sym typeface="Open Sans"/>
              </a:rPr>
              <a:t>Methods</a:t>
            </a:r>
            <a:endParaRPr b="0" i="0" sz="1700" u="none" cap="none" strike="noStrike">
              <a:solidFill>
                <a:schemeClr val="dk2"/>
              </a:solidFill>
              <a:latin typeface="Open Sans"/>
              <a:ea typeface="Open Sans"/>
              <a:cs typeface="Open Sans"/>
              <a:sym typeface="Open Sans"/>
            </a:endParaRPr>
          </a:p>
          <a:p>
            <a:pPr indent="-336550" lvl="0" marL="457200" marR="0" rtl="0" algn="just">
              <a:lnSpc>
                <a:spcPct val="130000"/>
              </a:lnSpc>
              <a:spcBef>
                <a:spcPts val="0"/>
              </a:spcBef>
              <a:spcAft>
                <a:spcPts val="0"/>
              </a:spcAft>
              <a:buClr>
                <a:schemeClr val="dk2"/>
              </a:buClr>
              <a:buSzPts val="1700"/>
              <a:buFont typeface="Open Sans"/>
              <a:buChar char="●"/>
            </a:pPr>
            <a:r>
              <a:rPr b="0" i="0" lang="en" sz="1700" u="sng" cap="none" strike="noStrike">
                <a:solidFill>
                  <a:schemeClr val="hlink"/>
                </a:solidFill>
                <a:highlight>
                  <a:srgbClr val="FFFFFF"/>
                </a:highlight>
                <a:latin typeface="Open Sans"/>
                <a:ea typeface="Open Sans"/>
                <a:cs typeface="Open Sans"/>
                <a:sym typeface="Open Sans"/>
                <a:hlinkClick r:id="rId3"/>
              </a:rPr>
              <a:t>https://docs.python.org/3/library/text.html</a:t>
            </a:r>
            <a:endParaRPr b="0" i="0" sz="1700" u="none" cap="none" strike="noStrike">
              <a:solidFill>
                <a:schemeClr val="dk2"/>
              </a:solidFill>
              <a:highlight>
                <a:srgbClr val="FFFFFF"/>
              </a:highlight>
              <a:latin typeface="Open Sans"/>
              <a:ea typeface="Open Sans"/>
              <a:cs typeface="Open Sans"/>
              <a:sym typeface="Open Sans"/>
            </a:endParaRPr>
          </a:p>
          <a:p>
            <a:pPr indent="-336550" lvl="0" marL="457200" marR="38100" rtl="0" algn="l">
              <a:lnSpc>
                <a:spcPct val="115000"/>
              </a:lnSpc>
              <a:spcBef>
                <a:spcPts val="0"/>
              </a:spcBef>
              <a:spcAft>
                <a:spcPts val="0"/>
              </a:spcAft>
              <a:buClr>
                <a:schemeClr val="dk2"/>
              </a:buClr>
              <a:buSzPts val="1700"/>
              <a:buFont typeface="Open Sans"/>
              <a:buChar char="●"/>
            </a:pPr>
            <a:r>
              <a:rPr b="0" i="1" lang="en" sz="1700" u="none" cap="none" strike="noStrike">
                <a:solidFill>
                  <a:schemeClr val="dk2"/>
                </a:solidFill>
                <a:highlight>
                  <a:srgbClr val="FFFFFF"/>
                </a:highlight>
                <a:latin typeface="Open Sans"/>
                <a:ea typeface="Open Sans"/>
                <a:cs typeface="Open Sans"/>
                <a:sym typeface="Open Sans"/>
              </a:rPr>
              <a:t>str.capitalize()</a:t>
            </a:r>
            <a:r>
              <a:rPr b="0" i="0" lang="en" sz="1700" u="none" cap="none" strike="noStrike">
                <a:solidFill>
                  <a:schemeClr val="dk2"/>
                </a:solidFill>
                <a:highlight>
                  <a:srgbClr val="FFFFFF"/>
                </a:highlight>
                <a:latin typeface="Open Sans"/>
                <a:ea typeface="Open Sans"/>
                <a:cs typeface="Open Sans"/>
                <a:sym typeface="Open Sans"/>
              </a:rPr>
              <a:t> - Return a copy of the string with its first character capitalized and the rest lowercased.</a:t>
            </a:r>
            <a:endParaRPr b="0" i="0" sz="1700" u="none" cap="none" strike="noStrike">
              <a:solidFill>
                <a:schemeClr val="dk2"/>
              </a:solidFill>
              <a:highlight>
                <a:srgbClr val="FFFFFF"/>
              </a:highlight>
              <a:latin typeface="Open Sans"/>
              <a:ea typeface="Open Sans"/>
              <a:cs typeface="Open Sans"/>
              <a:sym typeface="Open Sans"/>
            </a:endParaRPr>
          </a:p>
          <a:p>
            <a:pPr indent="-336550" lvl="0" marL="457200" marR="38100" rtl="0" algn="l">
              <a:lnSpc>
                <a:spcPct val="115000"/>
              </a:lnSpc>
              <a:spcBef>
                <a:spcPts val="0"/>
              </a:spcBef>
              <a:spcAft>
                <a:spcPts val="0"/>
              </a:spcAft>
              <a:buClr>
                <a:schemeClr val="dk2"/>
              </a:buClr>
              <a:buSzPts val="1700"/>
              <a:buFont typeface="Open Sans"/>
              <a:buChar char="●"/>
            </a:pPr>
            <a:r>
              <a:rPr b="0" i="1" lang="en" sz="1700" u="none" cap="none" strike="noStrike">
                <a:solidFill>
                  <a:schemeClr val="dk2"/>
                </a:solidFill>
                <a:highlight>
                  <a:srgbClr val="FFFFFF"/>
                </a:highlight>
                <a:latin typeface="Open Sans"/>
                <a:ea typeface="Open Sans"/>
                <a:cs typeface="Open Sans"/>
                <a:sym typeface="Open Sans"/>
              </a:rPr>
              <a:t>str.split([sep[, maxsplit]])</a:t>
            </a:r>
            <a:r>
              <a:rPr b="0" i="0" lang="en" sz="1700" u="none" cap="none" strike="noStrike">
                <a:solidFill>
                  <a:schemeClr val="dk2"/>
                </a:solidFill>
                <a:highlight>
                  <a:srgbClr val="FFFFFF"/>
                </a:highlight>
                <a:latin typeface="Open Sans"/>
                <a:ea typeface="Open Sans"/>
                <a:cs typeface="Open Sans"/>
                <a:sym typeface="Open Sans"/>
              </a:rPr>
              <a:t> - Return a list of the words in the string, using </a:t>
            </a:r>
            <a:r>
              <a:rPr b="0" i="1" lang="en" sz="1700" u="none" cap="none" strike="noStrike">
                <a:solidFill>
                  <a:schemeClr val="dk2"/>
                </a:solidFill>
                <a:highlight>
                  <a:srgbClr val="FFFFFF"/>
                </a:highlight>
                <a:latin typeface="Open Sans"/>
                <a:ea typeface="Open Sans"/>
                <a:cs typeface="Open Sans"/>
                <a:sym typeface="Open Sans"/>
              </a:rPr>
              <a:t>sep</a:t>
            </a:r>
            <a:r>
              <a:rPr b="0" i="0" lang="en" sz="1700" u="none" cap="none" strike="noStrike">
                <a:solidFill>
                  <a:schemeClr val="dk2"/>
                </a:solidFill>
                <a:highlight>
                  <a:srgbClr val="FFFFFF"/>
                </a:highlight>
                <a:latin typeface="Open Sans"/>
                <a:ea typeface="Open Sans"/>
                <a:cs typeface="Open Sans"/>
                <a:sym typeface="Open Sans"/>
              </a:rPr>
              <a:t> as the delimiter string. If </a:t>
            </a:r>
            <a:r>
              <a:rPr b="0" i="1" lang="en" sz="1700" u="none" cap="none" strike="noStrike">
                <a:solidFill>
                  <a:schemeClr val="dk2"/>
                </a:solidFill>
                <a:highlight>
                  <a:srgbClr val="FFFFFF"/>
                </a:highlight>
                <a:latin typeface="Open Sans"/>
                <a:ea typeface="Open Sans"/>
                <a:cs typeface="Open Sans"/>
                <a:sym typeface="Open Sans"/>
              </a:rPr>
              <a:t>maxsplit</a:t>
            </a:r>
            <a:r>
              <a:rPr b="0" i="0" lang="en" sz="1700" u="none" cap="none" strike="noStrike">
                <a:solidFill>
                  <a:schemeClr val="dk2"/>
                </a:solidFill>
                <a:highlight>
                  <a:srgbClr val="FFFFFF"/>
                </a:highlight>
                <a:latin typeface="Open Sans"/>
                <a:ea typeface="Open Sans"/>
                <a:cs typeface="Open Sans"/>
                <a:sym typeface="Open Sans"/>
              </a:rPr>
              <a:t> is given, at most </a:t>
            </a:r>
            <a:r>
              <a:rPr b="0" i="1" lang="en" sz="1700" u="none" cap="none" strike="noStrike">
                <a:solidFill>
                  <a:schemeClr val="dk2"/>
                </a:solidFill>
                <a:highlight>
                  <a:srgbClr val="FFFFFF"/>
                </a:highlight>
                <a:latin typeface="Open Sans"/>
                <a:ea typeface="Open Sans"/>
                <a:cs typeface="Open Sans"/>
                <a:sym typeface="Open Sans"/>
              </a:rPr>
              <a:t>maxsplit</a:t>
            </a:r>
            <a:r>
              <a:rPr b="0" i="0" lang="en" sz="1700" u="none" cap="none" strike="noStrike">
                <a:solidFill>
                  <a:schemeClr val="dk2"/>
                </a:solidFill>
                <a:highlight>
                  <a:srgbClr val="FFFFFF"/>
                </a:highlight>
                <a:latin typeface="Open Sans"/>
                <a:ea typeface="Open Sans"/>
                <a:cs typeface="Open Sans"/>
                <a:sym typeface="Open Sans"/>
              </a:rPr>
              <a:t> splits are done (thus, the list will have at most maxsplit+1 elements). If </a:t>
            </a:r>
            <a:r>
              <a:rPr b="0" i="1" lang="en" sz="1700" u="none" cap="none" strike="noStrike">
                <a:solidFill>
                  <a:schemeClr val="dk2"/>
                </a:solidFill>
                <a:highlight>
                  <a:srgbClr val="FFFFFF"/>
                </a:highlight>
                <a:latin typeface="Open Sans"/>
                <a:ea typeface="Open Sans"/>
                <a:cs typeface="Open Sans"/>
                <a:sym typeface="Open Sans"/>
              </a:rPr>
              <a:t>maxsplit</a:t>
            </a:r>
            <a:r>
              <a:rPr b="0" i="0" lang="en" sz="1700" u="none" cap="none" strike="noStrike">
                <a:solidFill>
                  <a:schemeClr val="dk2"/>
                </a:solidFill>
                <a:highlight>
                  <a:srgbClr val="FFFFFF"/>
                </a:highlight>
                <a:latin typeface="Open Sans"/>
                <a:ea typeface="Open Sans"/>
                <a:cs typeface="Open Sans"/>
                <a:sym typeface="Open Sans"/>
              </a:rPr>
              <a:t> is not specified or -1, then there is no limit on the number of splits (all possible splits are made).</a:t>
            </a:r>
            <a:endParaRPr b="0" i="0" sz="1700" u="none" cap="none" strike="noStrike">
              <a:solidFill>
                <a:schemeClr val="dk2"/>
              </a:solidFill>
              <a:highlight>
                <a:srgbClr val="FFFFFF"/>
              </a:highlight>
              <a:latin typeface="Open Sans"/>
              <a:ea typeface="Open Sans"/>
              <a:cs typeface="Open Sans"/>
              <a:sym typeface="Open Sans"/>
            </a:endParaRPr>
          </a:p>
          <a:p>
            <a:pPr indent="-336550" lvl="0" marL="457200" marR="38100" rtl="0" algn="l">
              <a:lnSpc>
                <a:spcPct val="115000"/>
              </a:lnSpc>
              <a:spcBef>
                <a:spcPts val="0"/>
              </a:spcBef>
              <a:spcAft>
                <a:spcPts val="0"/>
              </a:spcAft>
              <a:buClr>
                <a:schemeClr val="dk2"/>
              </a:buClr>
              <a:buSzPts val="1700"/>
              <a:buFont typeface="Open Sans"/>
              <a:buChar char="●"/>
            </a:pPr>
            <a:r>
              <a:rPr b="0" i="1" lang="en" sz="1700" u="none" cap="none" strike="noStrike">
                <a:solidFill>
                  <a:schemeClr val="dk2"/>
                </a:solidFill>
                <a:highlight>
                  <a:srgbClr val="FFFFFF"/>
                </a:highlight>
                <a:latin typeface="Open Sans"/>
                <a:ea typeface="Open Sans"/>
                <a:cs typeface="Open Sans"/>
                <a:sym typeface="Open Sans"/>
              </a:rPr>
              <a:t>str.upper()</a:t>
            </a:r>
            <a:r>
              <a:rPr b="0" i="0" lang="en" sz="1700" u="none" cap="none" strike="noStrike">
                <a:solidFill>
                  <a:schemeClr val="dk2"/>
                </a:solidFill>
                <a:highlight>
                  <a:srgbClr val="FFFFFF"/>
                </a:highlight>
                <a:latin typeface="Open Sans"/>
                <a:ea typeface="Open Sans"/>
                <a:cs typeface="Open Sans"/>
                <a:sym typeface="Open Sans"/>
              </a:rPr>
              <a:t> - Return a copy of the string with all the cased characters converted to uppercase. </a:t>
            </a:r>
            <a:endParaRPr b="0" i="0" sz="1700" u="none" cap="none" strike="noStrike">
              <a:solidFill>
                <a:schemeClr val="dk2"/>
              </a:solidFill>
              <a:highlight>
                <a:srgbClr val="FFFFFF"/>
              </a:highlight>
              <a:latin typeface="Open Sans"/>
              <a:ea typeface="Open Sans"/>
              <a:cs typeface="Open Sans"/>
              <a:sym typeface="Open Sans"/>
            </a:endParaRPr>
          </a:p>
          <a:p>
            <a:pPr indent="0" lvl="0" marL="0" marR="38100" rtl="0" algn="l">
              <a:lnSpc>
                <a:spcPct val="115000"/>
              </a:lnSpc>
              <a:spcBef>
                <a:spcPts val="0"/>
              </a:spcBef>
              <a:spcAft>
                <a:spcPts val="0"/>
              </a:spcAft>
              <a:buClr>
                <a:schemeClr val="dk2"/>
              </a:buClr>
              <a:buSzPts val="1800"/>
              <a:buFont typeface="Open Sans"/>
              <a:buNone/>
            </a:pPr>
            <a:r>
              <a:rPr b="0" i="0" lang="en" sz="1700" u="none" cap="none" strike="noStrike">
                <a:solidFill>
                  <a:srgbClr val="9900FF"/>
                </a:solidFill>
                <a:highlight>
                  <a:srgbClr val="FFFFFF"/>
                </a:highlight>
                <a:latin typeface="Open Sans"/>
                <a:ea typeface="Open Sans"/>
                <a:cs typeface="Open Sans"/>
                <a:sym typeface="Open Sans"/>
              </a:rPr>
              <a:t>new_string = "How, are, you"</a:t>
            </a:r>
            <a:endParaRPr b="0" i="0" sz="1700" u="none" cap="none" strike="noStrike">
              <a:solidFill>
                <a:srgbClr val="9900FF"/>
              </a:solidFill>
              <a:highlight>
                <a:srgbClr val="FFFFFF"/>
              </a:highlight>
              <a:latin typeface="Open Sans"/>
              <a:ea typeface="Open Sans"/>
              <a:cs typeface="Open Sans"/>
              <a:sym typeface="Open Sans"/>
            </a:endParaRPr>
          </a:p>
          <a:p>
            <a:pPr indent="0" lvl="0" marL="0" marR="38100" rtl="0" algn="l">
              <a:lnSpc>
                <a:spcPct val="115000"/>
              </a:lnSpc>
              <a:spcBef>
                <a:spcPts val="0"/>
              </a:spcBef>
              <a:spcAft>
                <a:spcPts val="0"/>
              </a:spcAft>
              <a:buClr>
                <a:schemeClr val="dk2"/>
              </a:buClr>
              <a:buSzPts val="1800"/>
              <a:buFont typeface="Open Sans"/>
              <a:buNone/>
            </a:pPr>
            <a:r>
              <a:rPr b="0" i="0" lang="en" sz="1700" u="none" cap="none" strike="noStrike">
                <a:solidFill>
                  <a:srgbClr val="9900FF"/>
                </a:solidFill>
                <a:highlight>
                  <a:srgbClr val="FFFFFF"/>
                </a:highlight>
                <a:latin typeface="Open Sans"/>
                <a:ea typeface="Open Sans"/>
                <a:cs typeface="Open Sans"/>
                <a:sym typeface="Open Sans"/>
              </a:rPr>
              <a:t>new_string.split(",") # ['How', ' are', ' you']</a:t>
            </a:r>
            <a:endParaRPr b="0" i="0" sz="1700" u="none" cap="none" strike="noStrike">
              <a:solidFill>
                <a:srgbClr val="9900FF"/>
              </a:solidFill>
              <a:highlight>
                <a:srgbClr val="FFFFFF"/>
              </a:highlight>
              <a:latin typeface="Open Sans"/>
              <a:ea typeface="Open Sans"/>
              <a:cs typeface="Open Sans"/>
              <a:sym typeface="Open Sans"/>
            </a:endParaRPr>
          </a:p>
          <a:p>
            <a:pPr indent="0" lvl="0" marL="0" marR="38100" rtl="0" algn="l">
              <a:lnSpc>
                <a:spcPct val="115000"/>
              </a:lnSpc>
              <a:spcBef>
                <a:spcPts val="0"/>
              </a:spcBef>
              <a:spcAft>
                <a:spcPts val="0"/>
              </a:spcAft>
              <a:buClr>
                <a:schemeClr val="dk2"/>
              </a:buClr>
              <a:buSzPts val="1800"/>
              <a:buFont typeface="Open Sans"/>
              <a:buNone/>
            </a:pPr>
            <a:r>
              <a:t/>
            </a:r>
            <a:endParaRPr b="0" i="0" sz="1700" u="none" cap="none" strike="noStrike">
              <a:solidFill>
                <a:srgbClr val="9900FF"/>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3" name="Shape 123"/>
        <p:cNvGrpSpPr/>
        <p:nvPr/>
      </p:nvGrpSpPr>
      <p:grpSpPr>
        <a:xfrm>
          <a:off x="0" y="0"/>
          <a:ext cx="0" cy="0"/>
          <a:chOff x="0" y="0"/>
          <a:chExt cx="0" cy="0"/>
        </a:xfrm>
      </p:grpSpPr>
      <p:sp>
        <p:nvSpPr>
          <p:cNvPr id="124" name="Google Shape;124;p27"/>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Session I</a:t>
            </a:r>
            <a:endParaRPr b="1" i="0" sz="5400" u="none" cap="none" strike="noStrike">
              <a:solidFill>
                <a:schemeClr val="accent1"/>
              </a:solidFill>
              <a:latin typeface="PT Sans Narrow"/>
              <a:ea typeface="PT Sans Narrow"/>
              <a:cs typeface="PT Sans Narrow"/>
              <a:sym typeface="PT Sans Narrow"/>
            </a:endParaRPr>
          </a:p>
        </p:txBody>
      </p:sp>
      <p:sp>
        <p:nvSpPr>
          <p:cNvPr id="125" name="Google Shape;125;p27"/>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2400"/>
              <a:buFont typeface="Open Sans"/>
              <a:buNone/>
            </a:pPr>
            <a:r>
              <a:rPr lang="en"/>
              <a:t>STEM INSTITUTE 2019</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Homework</a:t>
            </a:r>
            <a:endParaRPr b="1" i="0" sz="3600" u="none" cap="none" strike="noStrike">
              <a:solidFill>
                <a:schemeClr val="accent1"/>
              </a:solidFill>
              <a:latin typeface="PT Sans Narrow"/>
              <a:ea typeface="PT Sans Narrow"/>
              <a:cs typeface="PT Sans Narrow"/>
              <a:sym typeface="PT Sans Narrow"/>
            </a:endParaRPr>
          </a:p>
        </p:txBody>
      </p:sp>
      <p:sp>
        <p:nvSpPr>
          <p:cNvPr id="307" name="Google Shape;307;p54"/>
          <p:cNvSpPr txBox="1"/>
          <p:nvPr>
            <p:ph idx="1" type="body"/>
          </p:nvPr>
        </p:nvSpPr>
        <p:spPr>
          <a:xfrm>
            <a:off x="311700" y="1266325"/>
            <a:ext cx="8633400" cy="3302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Python</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highlight>
                  <a:srgbClr val="FFFFFF"/>
                </a:highlight>
                <a:latin typeface="Open Sans"/>
                <a:ea typeface="Open Sans"/>
                <a:cs typeface="Open Sans"/>
                <a:sym typeface="Open Sans"/>
              </a:rPr>
              <a:t>We consider a string </a:t>
            </a:r>
            <a:r>
              <a:rPr b="0" i="1" lang="en" sz="2000" u="none" cap="none" strike="noStrike">
                <a:solidFill>
                  <a:schemeClr val="dk2"/>
                </a:solidFill>
                <a:highlight>
                  <a:srgbClr val="FFFFFF"/>
                </a:highlight>
                <a:latin typeface="Open Sans"/>
                <a:ea typeface="Open Sans"/>
                <a:cs typeface="Open Sans"/>
                <a:sym typeface="Open Sans"/>
              </a:rPr>
              <a:t>s</a:t>
            </a:r>
            <a:r>
              <a:rPr b="0" i="0" lang="en" sz="2000" u="none" cap="none" strike="noStrike">
                <a:solidFill>
                  <a:schemeClr val="dk2"/>
                </a:solidFill>
                <a:highlight>
                  <a:srgbClr val="FFFFFF"/>
                </a:highlight>
                <a:latin typeface="Open Sans"/>
                <a:ea typeface="Open Sans"/>
                <a:cs typeface="Open Sans"/>
                <a:sym typeface="Open Sans"/>
              </a:rPr>
              <a:t> and want to get a new string built from s, with lower cases only and no spaces</a:t>
            </a:r>
            <a:endParaRPr b="0" i="0" sz="2000" u="none" cap="none" strike="noStrike">
              <a:solidFill>
                <a:schemeClr val="dk2"/>
              </a:solidFill>
              <a:highlight>
                <a:srgbClr val="FFFFFF"/>
              </a:highlight>
              <a:latin typeface="Open Sans"/>
              <a:ea typeface="Open Sans"/>
              <a:cs typeface="Open Sans"/>
              <a:sym typeface="Open Sans"/>
            </a:endParaRPr>
          </a:p>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Data</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lang="en" sz="2000"/>
              <a:t>Read chapter 1 from “Introductory Statistics” available at </a:t>
            </a:r>
            <a:r>
              <a:rPr lang="en" sz="2000" u="sng">
                <a:solidFill>
                  <a:schemeClr val="hlink"/>
                </a:solidFill>
                <a:hlinkClick r:id="rId3"/>
              </a:rPr>
              <a:t>https://openstax.org/details/books/introductory-statistics</a:t>
            </a:r>
            <a:endParaRPr sz="2000"/>
          </a:p>
          <a:p>
            <a:pPr indent="0" lvl="0" marL="914400" marR="0" rtl="0" algn="l">
              <a:lnSpc>
                <a:spcPct val="115000"/>
              </a:lnSpc>
              <a:spcBef>
                <a:spcPts val="0"/>
              </a:spcBef>
              <a:spcAft>
                <a:spcPts val="0"/>
              </a:spcAft>
              <a:buNone/>
            </a:pPr>
            <a:r>
              <a:rPr lang="en" sz="2000"/>
              <a:t>Solve HW problems #80, 85, 86, 88</a:t>
            </a:r>
            <a:endParaRPr b="0" i="0" sz="2000" u="none" cap="none" strike="noStrike">
              <a:solidFill>
                <a:schemeClr val="dk2"/>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Slack</a:t>
            </a:r>
            <a:endParaRPr/>
          </a:p>
        </p:txBody>
      </p:sp>
      <p:sp>
        <p:nvSpPr>
          <p:cNvPr id="313" name="Google Shape;313;p55"/>
          <p:cNvSpPr txBox="1"/>
          <p:nvPr>
            <p:ph idx="1" type="body"/>
          </p:nvPr>
        </p:nvSpPr>
        <p:spPr>
          <a:xfrm>
            <a:off x="311700" y="1266325"/>
            <a:ext cx="8520600" cy="1081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 sz="2400" u="sng">
                <a:solidFill>
                  <a:schemeClr val="hlink"/>
                </a:solidFill>
                <a:latin typeface="Arial"/>
                <a:ea typeface="Arial"/>
                <a:cs typeface="Arial"/>
                <a:sym typeface="Arial"/>
                <a:hlinkClick r:id="rId3"/>
              </a:rPr>
              <a:t>https://stem2019workspace.slack.com</a:t>
            </a:r>
            <a:endParaRPr sz="2400"/>
          </a:p>
          <a:p>
            <a:pPr indent="-381000" lvl="0" marL="457200" rtl="0" algn="l">
              <a:spcBef>
                <a:spcPts val="0"/>
              </a:spcBef>
              <a:spcAft>
                <a:spcPts val="0"/>
              </a:spcAft>
              <a:buSzPts val="2400"/>
              <a:buChar char="●"/>
            </a:pPr>
            <a:r>
              <a:rPr lang="en" sz="2400"/>
              <a:t>Join from here: </a:t>
            </a:r>
            <a:r>
              <a:rPr lang="en" sz="2400" u="sng">
                <a:solidFill>
                  <a:schemeClr val="hlink"/>
                </a:solidFill>
                <a:hlinkClick r:id="rId4"/>
              </a:rPr>
              <a:t>http://bit.ly/stem2019slack</a:t>
            </a:r>
            <a:r>
              <a:rPr lang="en" sz="2400"/>
              <a:t> </a:t>
            </a:r>
            <a:endParaRPr sz="2400"/>
          </a:p>
        </p:txBody>
      </p:sp>
      <p:sp>
        <p:nvSpPr>
          <p:cNvPr id="314" name="Google Shape;314;p55"/>
          <p:cNvSpPr txBox="1"/>
          <p:nvPr>
            <p:ph type="title"/>
          </p:nvPr>
        </p:nvSpPr>
        <p:spPr>
          <a:xfrm>
            <a:off x="431225" y="25717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a:t>
            </a:r>
            <a:endParaRPr/>
          </a:p>
        </p:txBody>
      </p:sp>
      <p:sp>
        <p:nvSpPr>
          <p:cNvPr id="315" name="Google Shape;315;p55"/>
          <p:cNvSpPr txBox="1"/>
          <p:nvPr>
            <p:ph idx="1" type="body"/>
          </p:nvPr>
        </p:nvSpPr>
        <p:spPr>
          <a:xfrm>
            <a:off x="431225" y="3393050"/>
            <a:ext cx="8520600" cy="1081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u="sng">
                <a:solidFill>
                  <a:schemeClr val="hlink"/>
                </a:solidFill>
                <a:latin typeface="Arial"/>
                <a:ea typeface="Arial"/>
                <a:cs typeface="Arial"/>
                <a:sym typeface="Arial"/>
                <a:hlinkClick r:id="rId5"/>
              </a:rPr>
              <a:t>http://bit.ly/stem2019slides</a:t>
            </a:r>
            <a:r>
              <a:rPr lang="en" sz="2400">
                <a:latin typeface="Arial"/>
                <a:ea typeface="Arial"/>
                <a:cs typeface="Arial"/>
                <a:sym typeface="Arial"/>
              </a:rPr>
              <a:t>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9" name="Shape 319"/>
        <p:cNvGrpSpPr/>
        <p:nvPr/>
      </p:nvGrpSpPr>
      <p:grpSpPr>
        <a:xfrm>
          <a:off x="0" y="0"/>
          <a:ext cx="0" cy="0"/>
          <a:chOff x="0" y="0"/>
          <a:chExt cx="0" cy="0"/>
        </a:xfrm>
      </p:grpSpPr>
      <p:sp>
        <p:nvSpPr>
          <p:cNvPr id="320" name="Google Shape;320;p5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 Science</a:t>
            </a:r>
            <a:endParaRPr b="1" i="0" sz="5400" u="none" cap="none" strike="noStrike">
              <a:solidFill>
                <a:schemeClr val="accent1"/>
              </a:solidFill>
              <a:latin typeface="PT Sans Narrow"/>
              <a:ea typeface="PT Sans Narrow"/>
              <a:cs typeface="PT Sans Narrow"/>
              <a:sym typeface="PT Sans Narrow"/>
            </a:endParaRPr>
          </a:p>
        </p:txBody>
      </p:sp>
      <p:sp>
        <p:nvSpPr>
          <p:cNvPr id="321" name="Google Shape;321;p5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1" i="0" lang="en" sz="5400" u="none" cap="none" strike="noStrike">
                <a:solidFill>
                  <a:schemeClr val="accent1"/>
                </a:solidFill>
                <a:latin typeface="PT Sans Narrow"/>
                <a:ea typeface="PT Sans Narrow"/>
                <a:cs typeface="PT Sans Narrow"/>
                <a:sym typeface="PT Sans Narrow"/>
              </a:rPr>
              <a:t>Overview</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Outline</a:t>
            </a:r>
            <a:endParaRPr b="1" i="0" sz="3600" u="none" cap="none" strike="noStrike">
              <a:solidFill>
                <a:schemeClr val="accent1"/>
              </a:solidFill>
              <a:latin typeface="PT Sans Narrow"/>
              <a:ea typeface="PT Sans Narrow"/>
              <a:cs typeface="PT Sans Narrow"/>
              <a:sym typeface="PT Sans Narrow"/>
            </a:endParaRPr>
          </a:p>
        </p:txBody>
      </p:sp>
      <p:sp>
        <p:nvSpPr>
          <p:cNvPr id="327" name="Google Shape;327;p57"/>
          <p:cNvSpPr txBox="1"/>
          <p:nvPr>
            <p:ph idx="1" type="body"/>
          </p:nvPr>
        </p:nvSpPr>
        <p:spPr>
          <a:xfrm>
            <a:off x="311700" y="11901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What are data?</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Terminology</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Science concept and process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Science in action exercise</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8"/>
          <p:cNvSpPr txBox="1"/>
          <p:nvPr>
            <p:ph type="ctrTitle"/>
          </p:nvPr>
        </p:nvSpPr>
        <p:spPr>
          <a:xfrm>
            <a:off x="1004150" y="18279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What do you know about data and data science?</a:t>
            </a:r>
            <a:endParaRPr b="1" i="0" sz="5400" u="none" cap="none" strike="noStrike">
              <a:solidFill>
                <a:schemeClr val="accent1"/>
              </a:solidFill>
              <a:latin typeface="PT Sans Narrow"/>
              <a:ea typeface="PT Sans Narrow"/>
              <a:cs typeface="PT Sans Narrow"/>
              <a:sym typeface="PT Sans Narrow"/>
            </a:endParaRPr>
          </a:p>
        </p:txBody>
      </p:sp>
      <p:sp>
        <p:nvSpPr>
          <p:cNvPr id="333" name="Google Shape;333;p5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Exercise</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59"/>
          <p:cNvPicPr preferRelativeResize="0"/>
          <p:nvPr/>
        </p:nvPicPr>
        <p:blipFill rotWithShape="1">
          <a:blip r:embed="rId3">
            <a:alphaModFix/>
          </a:blip>
          <a:srcRect b="0" l="0" r="0" t="0"/>
          <a:stretch/>
        </p:blipFill>
        <p:spPr>
          <a:xfrm>
            <a:off x="990600" y="394775"/>
            <a:ext cx="7162800" cy="4191000"/>
          </a:xfrm>
          <a:prstGeom prst="rect">
            <a:avLst/>
          </a:prstGeom>
          <a:noFill/>
          <a:ln>
            <a:noFill/>
          </a:ln>
        </p:spPr>
      </p:pic>
      <p:sp>
        <p:nvSpPr>
          <p:cNvPr id="339" name="Google Shape;339;p59"/>
          <p:cNvSpPr txBox="1"/>
          <p:nvPr/>
        </p:nvSpPr>
        <p:spPr>
          <a:xfrm>
            <a:off x="996450" y="4705600"/>
            <a:ext cx="7163100" cy="33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n" sz="1100" u="none" cap="none" strike="noStrike">
                <a:solidFill>
                  <a:srgbClr val="000000"/>
                </a:solidFill>
                <a:latin typeface="Arial"/>
                <a:ea typeface="Arial"/>
                <a:cs typeface="Arial"/>
                <a:sym typeface="Arial"/>
              </a:rPr>
              <a:t>Source: </a:t>
            </a:r>
            <a:r>
              <a:rPr b="0" i="1" lang="en" sz="1100" u="sng" cap="none" strike="noStrike">
                <a:solidFill>
                  <a:schemeClr val="hlink"/>
                </a:solidFill>
                <a:latin typeface="Arial"/>
                <a:ea typeface="Arial"/>
                <a:cs typeface="Arial"/>
                <a:sym typeface="Arial"/>
                <a:hlinkClick r:id="rId4"/>
              </a:rPr>
              <a:t>http://www.abcrnews.com/demand-for-certified-data-scientists-is-far-greater-than-the-supply</a:t>
            </a:r>
            <a:r>
              <a:rPr b="0" i="1" lang="en" sz="1100" u="none" cap="none" strike="noStrike">
                <a:solidFill>
                  <a:srgbClr val="000000"/>
                </a:solidFill>
                <a:latin typeface="Arial"/>
                <a:ea typeface="Arial"/>
                <a:cs typeface="Arial"/>
                <a:sym typeface="Arial"/>
              </a:rPr>
              <a:t> </a:t>
            </a:r>
            <a:endParaRPr b="0" i="1" sz="11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6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What are data?</a:t>
            </a:r>
            <a:endParaRPr b="1" i="0" sz="3600" u="none" cap="none" strike="noStrike">
              <a:solidFill>
                <a:schemeClr val="accent1"/>
              </a:solidFill>
              <a:latin typeface="PT Sans Narrow"/>
              <a:ea typeface="PT Sans Narrow"/>
              <a:cs typeface="PT Sans Narrow"/>
              <a:sym typeface="PT Sans Narrow"/>
            </a:endParaRPr>
          </a:p>
        </p:txBody>
      </p:sp>
      <p:sp>
        <p:nvSpPr>
          <p:cNvPr id="345" name="Google Shape;345;p6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are everywhere</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Text, Excel file, web data, videos, pictures, social networking data etc. </a:t>
            </a:r>
            <a:endParaRPr b="0" i="0" sz="1400" u="none" cap="none" strike="noStrike">
              <a:solidFill>
                <a:schemeClr val="dk2"/>
              </a:solidFill>
              <a:latin typeface="Open Sans"/>
              <a:ea typeface="Open Sans"/>
              <a:cs typeface="Open Sans"/>
              <a:sym typeface="Open Sans"/>
            </a:endParaRPr>
          </a:p>
        </p:txBody>
      </p:sp>
      <p:pic>
        <p:nvPicPr>
          <p:cNvPr id="346" name="Google Shape;346;p60"/>
          <p:cNvPicPr preferRelativeResize="0"/>
          <p:nvPr/>
        </p:nvPicPr>
        <p:blipFill rotWithShape="1">
          <a:blip r:embed="rId3">
            <a:alphaModFix/>
          </a:blip>
          <a:srcRect b="0" l="0" r="0" t="0"/>
          <a:stretch/>
        </p:blipFill>
        <p:spPr>
          <a:xfrm>
            <a:off x="586475" y="2308875"/>
            <a:ext cx="2511475" cy="2511475"/>
          </a:xfrm>
          <a:prstGeom prst="rect">
            <a:avLst/>
          </a:prstGeom>
          <a:noFill/>
          <a:ln>
            <a:noFill/>
          </a:ln>
        </p:spPr>
      </p:pic>
      <p:pic>
        <p:nvPicPr>
          <p:cNvPr id="347" name="Google Shape;347;p60"/>
          <p:cNvPicPr preferRelativeResize="0"/>
          <p:nvPr/>
        </p:nvPicPr>
        <p:blipFill rotWithShape="1">
          <a:blip r:embed="rId4">
            <a:alphaModFix/>
          </a:blip>
          <a:srcRect b="0" l="0" r="0" t="0"/>
          <a:stretch/>
        </p:blipFill>
        <p:spPr>
          <a:xfrm>
            <a:off x="3455024" y="2308874"/>
            <a:ext cx="3895892" cy="251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166325" y="0"/>
            <a:ext cx="8655900" cy="66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How much data is produced every day?</a:t>
            </a:r>
            <a:endParaRPr b="1" i="0" sz="3600" u="none" cap="none" strike="noStrike">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 </a:t>
            </a:r>
            <a:endParaRPr b="1" i="0" sz="3600" u="none" cap="none" strike="noStrike">
              <a:solidFill>
                <a:schemeClr val="accent1"/>
              </a:solidFill>
              <a:latin typeface="PT Sans Narrow"/>
              <a:ea typeface="PT Sans Narrow"/>
              <a:cs typeface="PT Sans Narrow"/>
              <a:sym typeface="PT Sans Narrow"/>
            </a:endParaRPr>
          </a:p>
        </p:txBody>
      </p:sp>
      <p:sp>
        <p:nvSpPr>
          <p:cNvPr id="353" name="Google Shape;353;p61"/>
          <p:cNvSpPr txBox="1"/>
          <p:nvPr/>
        </p:nvSpPr>
        <p:spPr>
          <a:xfrm>
            <a:off x="721200" y="4690700"/>
            <a:ext cx="7944600" cy="2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0000"/>
                </a:solidFill>
                <a:latin typeface="Arial"/>
                <a:ea typeface="Arial"/>
                <a:cs typeface="Arial"/>
                <a:sym typeface="Arial"/>
              </a:rPr>
              <a:t>Source: </a:t>
            </a:r>
            <a:r>
              <a:rPr b="0" lang="en" sz="1100" u="sng" cap="none" strike="noStrike">
                <a:solidFill>
                  <a:schemeClr val="hlink"/>
                </a:solidFill>
                <a:latin typeface="Arial"/>
                <a:ea typeface="Arial"/>
                <a:cs typeface="Arial"/>
                <a:sym typeface="Arial"/>
                <a:hlinkClick r:id="rId3"/>
              </a:rPr>
              <a:t>https://www.visualcapitalist.com/wp-content/uploads/2019/04/data-generated-each-day-wide.html</a:t>
            </a:r>
            <a:endParaRPr b="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id="354" name="Google Shape;354;p61"/>
          <p:cNvPicPr preferRelativeResize="0"/>
          <p:nvPr/>
        </p:nvPicPr>
        <p:blipFill>
          <a:blip r:embed="rId4">
            <a:alphaModFix/>
          </a:blip>
          <a:stretch>
            <a:fillRect/>
          </a:stretch>
        </p:blipFill>
        <p:spPr>
          <a:xfrm>
            <a:off x="1227475" y="591150"/>
            <a:ext cx="6689050" cy="40995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2"/>
          <p:cNvSpPr txBox="1"/>
          <p:nvPr/>
        </p:nvSpPr>
        <p:spPr>
          <a:xfrm>
            <a:off x="278575" y="4069325"/>
            <a:ext cx="4820100" cy="8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0000"/>
                </a:solidFill>
                <a:latin typeface="Arial"/>
                <a:ea typeface="Arial"/>
                <a:cs typeface="Arial"/>
                <a:sym typeface="Arial"/>
              </a:rPr>
              <a:t>Source: </a:t>
            </a:r>
            <a:r>
              <a:rPr i="1" lang="en" sz="1100" u="sng">
                <a:solidFill>
                  <a:schemeClr val="hlink"/>
                </a:solidFill>
                <a:hlinkClick r:id="rId3"/>
              </a:rPr>
              <a:t>https://www.socialmediatoday.com/news/how-much-data-is-generated-every-minute-infographic-1/525692/</a:t>
            </a:r>
            <a:endParaRPr i="1" sz="1100"/>
          </a:p>
          <a:p>
            <a:pPr indent="0" lvl="0" marL="0" marR="0" rtl="0" algn="ctr">
              <a:lnSpc>
                <a:spcPct val="100000"/>
              </a:lnSpc>
              <a:spcBef>
                <a:spcPts val="0"/>
              </a:spcBef>
              <a:spcAft>
                <a:spcPts val="0"/>
              </a:spcAft>
              <a:buClr>
                <a:srgbClr val="000000"/>
              </a:buClr>
              <a:buSzPts val="1100"/>
              <a:buFont typeface="Arial"/>
              <a:buNone/>
            </a:pPr>
            <a:r>
              <a:t/>
            </a:r>
            <a:endParaRPr i="1" sz="1100"/>
          </a:p>
        </p:txBody>
      </p:sp>
      <p:sp>
        <p:nvSpPr>
          <p:cNvPr id="360" name="Google Shape;360;p62"/>
          <p:cNvSpPr txBox="1"/>
          <p:nvPr>
            <p:ph type="title"/>
          </p:nvPr>
        </p:nvSpPr>
        <p:spPr>
          <a:xfrm>
            <a:off x="222250" y="139275"/>
            <a:ext cx="3412500" cy="13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What happens in a minute?</a:t>
            </a:r>
            <a:endParaRPr b="1" i="0" sz="3600" u="none" cap="none" strike="noStrike">
              <a:solidFill>
                <a:schemeClr val="accent1"/>
              </a:solidFill>
              <a:latin typeface="PT Sans Narrow"/>
              <a:ea typeface="PT Sans Narrow"/>
              <a:cs typeface="PT Sans Narrow"/>
              <a:sym typeface="PT Sans Narrow"/>
            </a:endParaRPr>
          </a:p>
        </p:txBody>
      </p:sp>
      <p:pic>
        <p:nvPicPr>
          <p:cNvPr id="361" name="Google Shape;361;p62"/>
          <p:cNvPicPr preferRelativeResize="0"/>
          <p:nvPr/>
        </p:nvPicPr>
        <p:blipFill>
          <a:blip r:embed="rId4">
            <a:alphaModFix/>
          </a:blip>
          <a:stretch>
            <a:fillRect/>
          </a:stretch>
        </p:blipFill>
        <p:spPr>
          <a:xfrm>
            <a:off x="5163171" y="139275"/>
            <a:ext cx="2783709" cy="47587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311700" y="2164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Terminology</a:t>
            </a:r>
            <a:endParaRPr b="1" i="0" sz="3600" u="none" cap="none" strike="noStrike">
              <a:solidFill>
                <a:schemeClr val="accent1"/>
              </a:solidFill>
              <a:latin typeface="PT Sans Narrow"/>
              <a:ea typeface="PT Sans Narrow"/>
              <a:cs typeface="PT Sans Narrow"/>
              <a:sym typeface="PT Sans Narrow"/>
            </a:endParaRPr>
          </a:p>
        </p:txBody>
      </p:sp>
      <p:sp>
        <p:nvSpPr>
          <p:cNvPr id="367" name="Google Shape;367;p63"/>
          <p:cNvSpPr txBox="1"/>
          <p:nvPr>
            <p:ph idx="1" type="body"/>
          </p:nvPr>
        </p:nvSpPr>
        <p:spPr>
          <a:xfrm>
            <a:off x="181525" y="923825"/>
            <a:ext cx="8804400" cy="369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Big Data</a:t>
            </a:r>
            <a:r>
              <a:rPr b="0" i="0" lang="en" sz="1800" u="none" cap="none" strike="noStrike">
                <a:solidFill>
                  <a:schemeClr val="dk2"/>
                </a:solidFill>
                <a:latin typeface="Open Sans"/>
                <a:ea typeface="Open Sans"/>
                <a:cs typeface="Open Sans"/>
                <a:sym typeface="Open Sans"/>
              </a:rPr>
              <a:t> - large data sets analyzed for finding patterns and associations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Data Analytics</a:t>
            </a:r>
            <a:r>
              <a:rPr b="0" i="0" lang="en" sz="1800" u="none" cap="none" strike="noStrike">
                <a:solidFill>
                  <a:schemeClr val="dk2"/>
                </a:solidFill>
                <a:latin typeface="Open Sans"/>
                <a:ea typeface="Open Sans"/>
                <a:cs typeface="Open Sans"/>
                <a:sym typeface="Open Sans"/>
              </a:rPr>
              <a:t> - quantitative and qualitative methods to analyze data and extract information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Data Mining</a:t>
            </a:r>
            <a:r>
              <a:rPr b="0" i="0" lang="en" sz="1800" u="none" cap="none" strike="noStrike">
                <a:solidFill>
                  <a:schemeClr val="dk2"/>
                </a:solidFill>
                <a:latin typeface="Open Sans"/>
                <a:ea typeface="Open Sans"/>
                <a:cs typeface="Open Sans"/>
                <a:sym typeface="Open Sans"/>
              </a:rPr>
              <a:t> - examining large databases in order to generate new information. Techniques include: classification, decision tree, prediction etc.</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Data Science</a:t>
            </a:r>
            <a:r>
              <a:rPr b="0" i="0" lang="en" sz="1800" u="none" cap="none" strike="noStrike">
                <a:solidFill>
                  <a:schemeClr val="dk2"/>
                </a:solidFill>
                <a:latin typeface="Open Sans"/>
                <a:ea typeface="Open Sans"/>
                <a:cs typeface="Open Sans"/>
                <a:sym typeface="Open Sans"/>
              </a:rPr>
              <a:t> - multidisciplinary approach to decision making and model development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Machine Learning</a:t>
            </a:r>
            <a:r>
              <a:rPr b="0" i="0" lang="en" sz="1800" u="none" cap="none" strike="noStrike">
                <a:solidFill>
                  <a:schemeClr val="dk2"/>
                </a:solidFill>
                <a:latin typeface="Open Sans"/>
                <a:ea typeface="Open Sans"/>
                <a:cs typeface="Open Sans"/>
                <a:sym typeface="Open Sans"/>
              </a:rPr>
              <a:t> - machine learning explores the study and construction of algorithms that can learn from and make predictions on data</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Deep Learning</a:t>
            </a:r>
            <a:r>
              <a:rPr b="0" i="0" lang="en" sz="1800" u="none" cap="none" strike="noStrike">
                <a:solidFill>
                  <a:schemeClr val="dk2"/>
                </a:solidFill>
                <a:latin typeface="Open Sans"/>
                <a:ea typeface="Open Sans"/>
                <a:cs typeface="Open Sans"/>
                <a:sym typeface="Open Sans"/>
              </a:rPr>
              <a:t> - using neural network technology with multiple hidden layers for machine learning</a:t>
            </a:r>
            <a:endParaRPr b="0" i="0" sz="18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1" lang="en" sz="1100" u="none" cap="none" strike="noStrike">
                <a:solidFill>
                  <a:srgbClr val="000000"/>
                </a:solidFill>
                <a:latin typeface="Open Sans"/>
                <a:ea typeface="Open Sans"/>
                <a:cs typeface="Open Sans"/>
                <a:sym typeface="Open Sans"/>
              </a:rPr>
              <a:t>Neural network: a computing system made up of a number of simple, highly interconnected processing elements. </a:t>
            </a:r>
            <a:endParaRPr b="0" i="1" sz="1100" u="none" cap="none" strike="noStrike">
              <a:solidFill>
                <a:srgbClr val="000000"/>
              </a:solidFill>
              <a:latin typeface="Open Sans"/>
              <a:ea typeface="Open Sans"/>
              <a:cs typeface="Open Sans"/>
              <a:sym typeface="Open Sans"/>
            </a:endParaRPr>
          </a:p>
          <a:p>
            <a:pPr indent="-298450" lvl="1" marL="914400" marR="0" rtl="0" algn="l">
              <a:lnSpc>
                <a:spcPct val="115000"/>
              </a:lnSpc>
              <a:spcBef>
                <a:spcPts val="0"/>
              </a:spcBef>
              <a:spcAft>
                <a:spcPts val="0"/>
              </a:spcAft>
              <a:buClr>
                <a:srgbClr val="000000"/>
              </a:buClr>
              <a:buSzPts val="1100"/>
              <a:buFont typeface="Open Sans"/>
              <a:buChar char="○"/>
            </a:pPr>
            <a:r>
              <a:rPr b="0" i="1" lang="en" sz="1100" u="none" cap="none" strike="noStrike">
                <a:solidFill>
                  <a:srgbClr val="000000"/>
                </a:solidFill>
                <a:latin typeface="Open Sans"/>
                <a:ea typeface="Open Sans"/>
                <a:cs typeface="Open Sans"/>
                <a:sym typeface="Open Sans"/>
              </a:rPr>
              <a:t>A neural network might have hundreds or thousands of processor units, whereas the brain has billions of neurons</a:t>
            </a:r>
            <a:endParaRPr b="0" i="1" sz="11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9" name="Shape 129"/>
        <p:cNvGrpSpPr/>
        <p:nvPr/>
      </p:nvGrpSpPr>
      <p:grpSpPr>
        <a:xfrm>
          <a:off x="0" y="0"/>
          <a:ext cx="0" cy="0"/>
          <a:chOff x="0" y="0"/>
          <a:chExt cx="0" cy="0"/>
        </a:xfrm>
      </p:grpSpPr>
      <p:sp>
        <p:nvSpPr>
          <p:cNvPr id="130" name="Google Shape;130;p2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Overview of the </a:t>
            </a:r>
            <a:r>
              <a:rPr lang="en"/>
              <a:t>Program</a:t>
            </a:r>
            <a:endParaRPr b="1" i="0" sz="5400" u="none" cap="none" strike="noStrike">
              <a:solidFill>
                <a:schemeClr val="accent1"/>
              </a:solidFill>
              <a:latin typeface="PT Sans Narrow"/>
              <a:ea typeface="PT Sans Narrow"/>
              <a:cs typeface="PT Sans Narrow"/>
              <a:sym typeface="PT Sans Narrow"/>
            </a:endParaRPr>
          </a:p>
        </p:txBody>
      </p:sp>
      <p:sp>
        <p:nvSpPr>
          <p:cNvPr id="131" name="Google Shape;131;p2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Academic content</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373" name="Google Shape;373;p6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374" name="Google Shape;374;p64"/>
          <p:cNvPicPr preferRelativeResize="0"/>
          <p:nvPr/>
        </p:nvPicPr>
        <p:blipFill rotWithShape="1">
          <a:blip r:embed="rId3">
            <a:alphaModFix/>
          </a:blip>
          <a:srcRect b="0" l="0" r="0" t="0"/>
          <a:stretch/>
        </p:blipFill>
        <p:spPr>
          <a:xfrm>
            <a:off x="952500" y="528638"/>
            <a:ext cx="7239000" cy="4086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8" name="Shape 378"/>
        <p:cNvGrpSpPr/>
        <p:nvPr/>
      </p:nvGrpSpPr>
      <p:grpSpPr>
        <a:xfrm>
          <a:off x="0" y="0"/>
          <a:ext cx="0" cy="0"/>
          <a:chOff x="0" y="0"/>
          <a:chExt cx="0" cy="0"/>
        </a:xfrm>
      </p:grpSpPr>
      <p:sp>
        <p:nvSpPr>
          <p:cNvPr id="379" name="Google Shape;379;p6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Quiz</a:t>
            </a:r>
            <a:endParaRPr b="1" i="0" sz="3600" u="none" cap="none" strike="noStrike">
              <a:solidFill>
                <a:schemeClr val="accent1"/>
              </a:solidFill>
              <a:latin typeface="PT Sans Narrow"/>
              <a:ea typeface="PT Sans Narrow"/>
              <a:cs typeface="PT Sans Narrow"/>
              <a:sym typeface="PT Sans Narrow"/>
            </a:endParaRPr>
          </a:p>
        </p:txBody>
      </p:sp>
      <p:sp>
        <p:nvSpPr>
          <p:cNvPr id="380" name="Google Shape;380;p6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Computing the number of packages sent by amazon in the first quarter of 2017</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Amazon.com recommends to “Mr. Robot” fans to watch “Silicon Valley”</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70% of Macy’s sales are done online.   </a:t>
            </a:r>
            <a:endParaRPr b="0" i="0" sz="1800" u="none" cap="none" strike="noStrike">
              <a:solidFill>
                <a:schemeClr val="dk2"/>
              </a:solidFill>
              <a:latin typeface="Open Sans"/>
              <a:ea typeface="Open Sans"/>
              <a:cs typeface="Open Sans"/>
              <a:sym typeface="Open Sans"/>
            </a:endParaRPr>
          </a:p>
        </p:txBody>
      </p:sp>
      <p:sp>
        <p:nvSpPr>
          <p:cNvPr id="381" name="Google Shape;381;p65"/>
          <p:cNvSpPr txBox="1"/>
          <p:nvPr/>
        </p:nvSpPr>
        <p:spPr>
          <a:xfrm>
            <a:off x="549550" y="4326600"/>
            <a:ext cx="8282700" cy="54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chemeClr val="accent1"/>
                </a:solidFill>
                <a:latin typeface="Open Sans"/>
                <a:ea typeface="Open Sans"/>
                <a:cs typeface="Open Sans"/>
                <a:sym typeface="Open Sans"/>
              </a:rPr>
              <a:t>Data Science? Data Mining ? Big Data? Other? </a:t>
            </a:r>
            <a:endParaRPr b="0" i="1" sz="1800" u="none" cap="none" strike="noStrike">
              <a:solidFill>
                <a:schemeClr val="accent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 Scientist: The Sexiest Job of the 21st Century</a:t>
            </a:r>
            <a:endParaRPr b="1" i="0" sz="5400" u="none" cap="none" strike="noStrike">
              <a:solidFill>
                <a:schemeClr val="accent1"/>
              </a:solidFill>
              <a:latin typeface="PT Sans Narrow"/>
              <a:ea typeface="PT Sans Narrow"/>
              <a:cs typeface="PT Sans Narrow"/>
              <a:sym typeface="PT Sans Narrow"/>
            </a:endParaRPr>
          </a:p>
        </p:txBody>
      </p:sp>
      <p:sp>
        <p:nvSpPr>
          <p:cNvPr id="387" name="Google Shape;387;p6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Harvard Business Review October 2012</a:t>
            </a:r>
            <a:endParaRPr b="0" i="0" sz="2400" u="none" cap="none" strike="noStrike">
              <a:solidFill>
                <a:schemeClr val="dk2"/>
              </a:solidFill>
              <a:latin typeface="Open Sans"/>
              <a:ea typeface="Open Sans"/>
              <a:cs typeface="Open Sans"/>
              <a:sym typeface="Open Sans"/>
            </a:endParaRPr>
          </a:p>
        </p:txBody>
      </p:sp>
      <p:sp>
        <p:nvSpPr>
          <p:cNvPr id="388" name="Google Shape;388;p66"/>
          <p:cNvSpPr txBox="1"/>
          <p:nvPr/>
        </p:nvSpPr>
        <p:spPr>
          <a:xfrm>
            <a:off x="552125" y="4368975"/>
            <a:ext cx="8146200" cy="5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222222"/>
                </a:solidFill>
                <a:highlight>
                  <a:srgbClr val="FFFFFF"/>
                </a:highlight>
                <a:latin typeface="Arial"/>
                <a:ea typeface="Arial"/>
                <a:cs typeface="Arial"/>
                <a:sym typeface="Arial"/>
              </a:rPr>
              <a:t>“It’s a high-ranking professional with the training and curiosity to make discoveries in the world of big data.”</a:t>
            </a:r>
            <a:endParaRPr b="0" i="1" sz="1300" u="none" cap="none" strike="noStrike">
              <a:solidFill>
                <a:srgbClr val="222222"/>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Arial"/>
                <a:ea typeface="Arial"/>
                <a:cs typeface="Arial"/>
                <a:sym typeface="Arial"/>
              </a:rPr>
              <a:t>https://hbr.org/2012/10/data-scientist-the-sexiest-job-of-the-21st-century</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67"/>
          <p:cNvPicPr preferRelativeResize="0"/>
          <p:nvPr/>
        </p:nvPicPr>
        <p:blipFill rotWithShape="1">
          <a:blip r:embed="rId3">
            <a:alphaModFix/>
          </a:blip>
          <a:srcRect b="0" l="0" r="0" t="0"/>
          <a:stretch/>
        </p:blipFill>
        <p:spPr>
          <a:xfrm>
            <a:off x="1562100" y="67325"/>
            <a:ext cx="6019800" cy="4162425"/>
          </a:xfrm>
          <a:prstGeom prst="rect">
            <a:avLst/>
          </a:prstGeom>
          <a:noFill/>
          <a:ln>
            <a:noFill/>
          </a:ln>
        </p:spPr>
      </p:pic>
      <p:sp>
        <p:nvSpPr>
          <p:cNvPr id="394" name="Google Shape;394;p67"/>
          <p:cNvSpPr txBox="1"/>
          <p:nvPr/>
        </p:nvSpPr>
        <p:spPr>
          <a:xfrm>
            <a:off x="1503825" y="4374175"/>
            <a:ext cx="6019800" cy="1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0000"/>
                </a:solidFill>
                <a:latin typeface="Arial"/>
                <a:ea typeface="Arial"/>
                <a:cs typeface="Arial"/>
                <a:sym typeface="Arial"/>
              </a:rPr>
              <a:t>Source: </a:t>
            </a:r>
            <a:r>
              <a:rPr b="0" i="1" lang="en" sz="1100" u="sng" cap="none" strike="noStrike">
                <a:solidFill>
                  <a:schemeClr val="hlink"/>
                </a:solidFill>
                <a:latin typeface="Arial"/>
                <a:ea typeface="Arial"/>
                <a:cs typeface="Arial"/>
                <a:sym typeface="Arial"/>
                <a:hlinkClick r:id="rId4"/>
              </a:rPr>
              <a:t>http://www.business2community.com/b2b-marketing/data-key-b2b-marketing-lead-generation-01286713#LQ5MR55j7osPizHU.97</a:t>
            </a:r>
            <a:r>
              <a:rPr b="0" i="1" lang="en" sz="1100" u="none" cap="none" strike="noStrike">
                <a:solidFill>
                  <a:srgbClr val="000000"/>
                </a:solidFill>
                <a:latin typeface="Arial"/>
                <a:ea typeface="Arial"/>
                <a:cs typeface="Arial"/>
                <a:sym typeface="Arial"/>
              </a:rPr>
              <a:t> </a:t>
            </a:r>
            <a:endParaRPr b="0" i="1" sz="11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400" name="Google Shape;400;p6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401" name="Google Shape;401;p68"/>
          <p:cNvPicPr preferRelativeResize="0"/>
          <p:nvPr/>
        </p:nvPicPr>
        <p:blipFill rotWithShape="1">
          <a:blip r:embed="rId3">
            <a:alphaModFix/>
          </a:blip>
          <a:srcRect b="0" l="0" r="0" t="0"/>
          <a:stretch/>
        </p:blipFill>
        <p:spPr>
          <a:xfrm>
            <a:off x="2153550" y="161725"/>
            <a:ext cx="4398385" cy="4407300"/>
          </a:xfrm>
          <a:prstGeom prst="rect">
            <a:avLst/>
          </a:prstGeom>
          <a:noFill/>
          <a:ln>
            <a:noFill/>
          </a:ln>
        </p:spPr>
      </p:pic>
      <p:sp>
        <p:nvSpPr>
          <p:cNvPr id="402" name="Google Shape;402;p68"/>
          <p:cNvSpPr txBox="1"/>
          <p:nvPr/>
        </p:nvSpPr>
        <p:spPr>
          <a:xfrm>
            <a:off x="2154425" y="4651725"/>
            <a:ext cx="4591500" cy="49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0000"/>
                </a:solidFill>
                <a:latin typeface="Arial"/>
                <a:ea typeface="Arial"/>
                <a:cs typeface="Arial"/>
                <a:sym typeface="Arial"/>
              </a:rPr>
              <a:t>https://datasciencedojo.com/what-are-the-key-skills-of-a-data-scientist/</a:t>
            </a:r>
            <a:endParaRPr b="0" i="1" sz="11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406" name="Shape 406"/>
        <p:cNvGrpSpPr/>
        <p:nvPr/>
      </p:nvGrpSpPr>
      <p:grpSpPr>
        <a:xfrm>
          <a:off x="0" y="0"/>
          <a:ext cx="0" cy="0"/>
          <a:chOff x="0" y="0"/>
          <a:chExt cx="0" cy="0"/>
        </a:xfrm>
      </p:grpSpPr>
      <p:sp>
        <p:nvSpPr>
          <p:cNvPr id="407" name="Google Shape;407;p69"/>
          <p:cNvSpPr txBox="1"/>
          <p:nvPr/>
        </p:nvSpPr>
        <p:spPr>
          <a:xfrm>
            <a:off x="1037550" y="1171500"/>
            <a:ext cx="7068900" cy="129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Arial"/>
                <a:ea typeface="Arial"/>
                <a:cs typeface="Arial"/>
                <a:sym typeface="Arial"/>
              </a:rPr>
              <a:t>End of the 1st session</a:t>
            </a:r>
            <a:endParaRPr b="1" i="0" sz="4800" u="none" cap="none" strike="noStrike">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11" name="Shape 411"/>
        <p:cNvGrpSpPr/>
        <p:nvPr/>
      </p:nvGrpSpPr>
      <p:grpSpPr>
        <a:xfrm>
          <a:off x="0" y="0"/>
          <a:ext cx="0" cy="0"/>
          <a:chOff x="0" y="0"/>
          <a:chExt cx="0" cy="0"/>
        </a:xfrm>
      </p:grpSpPr>
      <p:sp>
        <p:nvSpPr>
          <p:cNvPr id="412" name="Google Shape;412;p70"/>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Session II</a:t>
            </a:r>
            <a:endParaRPr b="1" i="0" sz="5400" u="none" cap="none" strike="noStrike">
              <a:solidFill>
                <a:schemeClr val="accent1"/>
              </a:solidFill>
              <a:latin typeface="PT Sans Narrow"/>
              <a:ea typeface="PT Sans Narrow"/>
              <a:cs typeface="PT Sans Narrow"/>
              <a:sym typeface="PT Sans Narrow"/>
            </a:endParaRPr>
          </a:p>
        </p:txBody>
      </p:sp>
      <p:sp>
        <p:nvSpPr>
          <p:cNvPr id="413" name="Google Shape;413;p70"/>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STEM </a:t>
            </a:r>
            <a:r>
              <a:rPr lang="en"/>
              <a:t>INSTITUTE 2019</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19" name="Google Shape;419;p71"/>
          <p:cNvSpPr txBox="1"/>
          <p:nvPr>
            <p:ph idx="1" type="body"/>
          </p:nvPr>
        </p:nvSpPr>
        <p:spPr>
          <a:xfrm>
            <a:off x="311700" y="1266325"/>
            <a:ext cx="8520600" cy="3506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6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Science relies significantly on statistical analysis, BUT is much more than statistical analysis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Emphasis on project definition and collaboration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Project roles</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Project sponsor </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Client or Subject Matter Expert (SME)</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Data scientist</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Data architect</a:t>
            </a:r>
            <a:endParaRPr b="0" i="0" sz="16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600" u="none" cap="none" strike="noStrike">
                <a:solidFill>
                  <a:schemeClr val="dk2"/>
                </a:solidFill>
                <a:latin typeface="Open Sans"/>
                <a:ea typeface="Open Sans"/>
                <a:cs typeface="Open Sans"/>
                <a:sym typeface="Open Sans"/>
              </a:rPr>
              <a:t>Operations</a:t>
            </a:r>
            <a:endParaRPr b="0" i="0" sz="1600" u="none" cap="none" strike="noStrike">
              <a:solidFill>
                <a:schemeClr val="dk2"/>
              </a:solidFill>
              <a:latin typeface="Open Sans"/>
              <a:ea typeface="Open Sans"/>
              <a:cs typeface="Open Sans"/>
              <a:sym typeface="Open Sans"/>
            </a:endParaRPr>
          </a:p>
          <a:p>
            <a:pPr indent="-317500" lvl="1" marL="914400" marR="0" rtl="0" algn="l">
              <a:lnSpc>
                <a:spcPct val="115000"/>
              </a:lnSpc>
              <a:spcBef>
                <a:spcPts val="0"/>
              </a:spcBef>
              <a:spcAft>
                <a:spcPts val="0"/>
              </a:spcAft>
              <a:buClr>
                <a:schemeClr val="dk2"/>
              </a:buClr>
              <a:buSzPts val="1400"/>
              <a:buFont typeface="Open Sans"/>
              <a:buChar char="○"/>
            </a:pPr>
            <a:r>
              <a:rPr b="0" i="0" lang="en" sz="1400" u="none" cap="none" strike="noStrike">
                <a:solidFill>
                  <a:schemeClr val="dk2"/>
                </a:solidFill>
                <a:latin typeface="Open Sans"/>
                <a:ea typeface="Open Sans"/>
                <a:cs typeface="Open Sans"/>
                <a:sym typeface="Open Sans"/>
              </a:rPr>
              <a:t>...</a:t>
            </a:r>
            <a:br>
              <a:rPr b="0" i="0" lang="en" sz="1400" u="none" cap="none" strike="noStrike">
                <a:solidFill>
                  <a:schemeClr val="dk2"/>
                </a:solidFill>
                <a:latin typeface="Open Sans"/>
                <a:ea typeface="Open Sans"/>
                <a:cs typeface="Open Sans"/>
                <a:sym typeface="Open Sans"/>
              </a:rPr>
            </a:br>
            <a:endParaRPr b="0" i="0" sz="1400" u="none" cap="none" strike="noStrike">
              <a:solidFill>
                <a:schemeClr val="dk2"/>
              </a:solidFill>
              <a:latin typeface="Open Sans"/>
              <a:ea typeface="Open Sans"/>
              <a:cs typeface="Open Sans"/>
              <a:sym typeface="Open Sans"/>
            </a:endParaRPr>
          </a:p>
        </p:txBody>
      </p:sp>
      <p:pic>
        <p:nvPicPr>
          <p:cNvPr id="420" name="Google Shape;420;p71"/>
          <p:cNvPicPr preferRelativeResize="0"/>
          <p:nvPr/>
        </p:nvPicPr>
        <p:blipFill rotWithShape="1">
          <a:blip r:embed="rId3">
            <a:alphaModFix/>
          </a:blip>
          <a:srcRect b="0" l="0" r="0" t="0"/>
          <a:stretch/>
        </p:blipFill>
        <p:spPr>
          <a:xfrm>
            <a:off x="5674049" y="2699375"/>
            <a:ext cx="2794649" cy="1919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26" name="Google Shape;426;p72"/>
          <p:cNvSpPr txBox="1"/>
          <p:nvPr>
            <p:ph idx="1" type="body"/>
          </p:nvPr>
        </p:nvSpPr>
        <p:spPr>
          <a:xfrm>
            <a:off x="311700" y="1234075"/>
            <a:ext cx="8520600" cy="362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1" i="1" lang="en" sz="1800" u="none" cap="none" strike="noStrike">
                <a:solidFill>
                  <a:schemeClr val="dk2"/>
                </a:solidFill>
                <a:latin typeface="Open Sans"/>
                <a:ea typeface="Open Sans"/>
                <a:cs typeface="Open Sans"/>
                <a:sym typeface="Open Sans"/>
              </a:rPr>
              <a:t>Data Science Project Lifecycle</a:t>
            </a:r>
            <a:endParaRPr b="1" i="1"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Project goal -- why are we doing this?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collection, quality, sufficiency, and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management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Exploratory analysis and model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development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Model evaluation and sufficiency</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Presentation to stakeholders, project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documentation, and reproducibility</a:t>
            </a:r>
            <a:br>
              <a:rPr b="0" i="0" lang="en" sz="1800" u="none" cap="none" strike="noStrike">
                <a:solidFill>
                  <a:schemeClr val="dk2"/>
                </a:solidFill>
                <a:latin typeface="Open Sans"/>
                <a:ea typeface="Open Sans"/>
                <a:cs typeface="Open Sans"/>
                <a:sym typeface="Open Sans"/>
              </a:rPr>
            </a:br>
            <a:endParaRPr b="0" i="0" sz="1800" u="none" cap="none" strike="noStrike">
              <a:solidFill>
                <a:schemeClr val="dk2"/>
              </a:solidFill>
              <a:latin typeface="Open Sans"/>
              <a:ea typeface="Open Sans"/>
              <a:cs typeface="Open Sans"/>
              <a:sym typeface="Open Sans"/>
            </a:endParaRPr>
          </a:p>
        </p:txBody>
      </p:sp>
      <p:pic>
        <p:nvPicPr>
          <p:cNvPr descr="lifecycle.jpg" id="427" name="Google Shape;427;p72"/>
          <p:cNvPicPr preferRelativeResize="0"/>
          <p:nvPr/>
        </p:nvPicPr>
        <p:blipFill rotWithShape="1">
          <a:blip r:embed="rId3">
            <a:alphaModFix/>
          </a:blip>
          <a:srcRect b="0" l="0" r="0" t="0"/>
          <a:stretch/>
        </p:blipFill>
        <p:spPr>
          <a:xfrm>
            <a:off x="5257550" y="1128250"/>
            <a:ext cx="3505450" cy="3748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7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33" name="Google Shape;433;p73"/>
          <p:cNvSpPr txBox="1"/>
          <p:nvPr>
            <p:ph idx="1" type="body"/>
          </p:nvPr>
        </p:nvSpPr>
        <p:spPr>
          <a:xfrm>
            <a:off x="311700" y="1234075"/>
            <a:ext cx="8520600" cy="362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1" i="1" lang="en" sz="1800" u="none" cap="none" strike="noStrike">
                <a:solidFill>
                  <a:schemeClr val="dk2"/>
                </a:solidFill>
                <a:latin typeface="Open Sans"/>
                <a:ea typeface="Open Sans"/>
                <a:cs typeface="Open Sans"/>
                <a:sym typeface="Open Sans"/>
              </a:rPr>
              <a:t>Data Science Project Lifecycle</a:t>
            </a:r>
            <a:endParaRPr b="1" i="1"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Project goal -&gt; </a:t>
            </a:r>
            <a:r>
              <a:rPr b="0" i="0" lang="en" sz="1800" u="none" cap="none" strike="noStrike">
                <a:solidFill>
                  <a:schemeClr val="accent1"/>
                </a:solidFill>
                <a:latin typeface="Open Sans"/>
                <a:ea typeface="Open Sans"/>
                <a:cs typeface="Open Sans"/>
                <a:sym typeface="Open Sans"/>
              </a:rPr>
              <a:t>Question, hypothesis</a:t>
            </a:r>
            <a:endParaRPr b="0" i="0" sz="1800" u="none" cap="none" strike="noStrike">
              <a:solidFill>
                <a:schemeClr val="accent1"/>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Data collection, quality, sufficiency, and management </a:t>
            </a:r>
            <a:r>
              <a:rPr b="0" i="0" lang="en" sz="1800" u="none" cap="none" strike="noStrike">
                <a:solidFill>
                  <a:srgbClr val="FF9900"/>
                </a:solidFill>
                <a:latin typeface="Open Sans"/>
                <a:ea typeface="Open Sans"/>
                <a:cs typeface="Open Sans"/>
                <a:sym typeface="Open Sans"/>
              </a:rPr>
              <a:t>-</a:t>
            </a:r>
            <a:r>
              <a:rPr b="0" i="0" lang="en" sz="1800" u="none" cap="none" strike="noStrike">
                <a:solidFill>
                  <a:schemeClr val="accent1"/>
                </a:solidFill>
                <a:latin typeface="Open Sans"/>
                <a:ea typeface="Open Sans"/>
                <a:cs typeface="Open Sans"/>
                <a:sym typeface="Open Sans"/>
              </a:rPr>
              <a:t>&gt; Survey, files </a:t>
            </a:r>
            <a:endParaRPr b="0" i="0" sz="1800" u="none" cap="none" strike="noStrike">
              <a:solidFill>
                <a:schemeClr val="accent1"/>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Exploratory analysis and model development </a:t>
            </a:r>
            <a:r>
              <a:rPr b="0" i="0" lang="en" sz="1800" u="none" cap="none" strike="noStrike">
                <a:solidFill>
                  <a:schemeClr val="accent1"/>
                </a:solidFill>
                <a:latin typeface="Open Sans"/>
                <a:ea typeface="Open Sans"/>
                <a:cs typeface="Open Sans"/>
                <a:sym typeface="Open Sans"/>
              </a:rPr>
              <a:t>-&gt; Summary statistics, plots, models</a:t>
            </a:r>
            <a:endParaRPr b="0" i="0" sz="1800" u="none" cap="none" strike="noStrike">
              <a:solidFill>
                <a:schemeClr val="accent1"/>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Model evaluation and sufficiency </a:t>
            </a:r>
            <a:r>
              <a:rPr b="0" i="0" lang="en" sz="1800" u="none" cap="none" strike="noStrike">
                <a:solidFill>
                  <a:schemeClr val="accent1"/>
                </a:solidFill>
                <a:latin typeface="Open Sans"/>
                <a:ea typeface="Open Sans"/>
                <a:cs typeface="Open Sans"/>
                <a:sym typeface="Open Sans"/>
              </a:rPr>
              <a:t>-&gt; Tests on ‘new’ data, measures of accuracy</a:t>
            </a:r>
            <a:endParaRPr b="0" i="0" sz="1800" u="none" cap="none" strike="noStrike">
              <a:solidFill>
                <a:schemeClr val="accent1"/>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Presentation to stakeholders, project documentation, and reproducibility </a:t>
            </a:r>
            <a:r>
              <a:rPr b="0" i="0" lang="en" sz="1800" u="none" cap="none" strike="noStrike">
                <a:solidFill>
                  <a:schemeClr val="accent1"/>
                </a:solidFill>
                <a:latin typeface="Open Sans"/>
                <a:ea typeface="Open Sans"/>
                <a:cs typeface="Open Sans"/>
                <a:sym typeface="Open Sans"/>
              </a:rPr>
              <a:t>-&gt; PowerPoint, report, article</a:t>
            </a:r>
            <a:br>
              <a:rPr b="0" i="0" lang="en" sz="1800" u="none" cap="none" strike="noStrike">
                <a:solidFill>
                  <a:schemeClr val="accent1"/>
                </a:solidFill>
                <a:latin typeface="Open Sans"/>
                <a:ea typeface="Open Sans"/>
                <a:cs typeface="Open Sans"/>
                <a:sym typeface="Open Sans"/>
              </a:rPr>
            </a:br>
            <a:endParaRPr b="0" i="0" sz="1800" u="none" cap="none" strike="noStrike">
              <a:solidFill>
                <a:srgbClr val="FF99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What will you learn?</a:t>
            </a:r>
            <a:endParaRPr b="1" i="0" sz="3600" u="none" cap="none" strike="noStrike">
              <a:solidFill>
                <a:schemeClr val="accent1"/>
              </a:solidFill>
              <a:latin typeface="PT Sans Narrow"/>
              <a:ea typeface="PT Sans Narrow"/>
              <a:cs typeface="PT Sans Narrow"/>
              <a:sym typeface="PT Sans Narrow"/>
            </a:endParaRPr>
          </a:p>
        </p:txBody>
      </p:sp>
      <p:sp>
        <p:nvSpPr>
          <p:cNvPr id="137" name="Google Shape;137;p2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
        <p:nvSpPr>
          <p:cNvPr id="138" name="Google Shape;138;p29"/>
          <p:cNvSpPr/>
          <p:nvPr/>
        </p:nvSpPr>
        <p:spPr>
          <a:xfrm>
            <a:off x="63400" y="1533114"/>
            <a:ext cx="1750200" cy="139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Python</a:t>
            </a:r>
            <a:endParaRPr b="0" i="0" sz="2100" u="none" cap="none" strike="noStrike">
              <a:solidFill>
                <a:srgbClr val="FFFFFF"/>
              </a:solidFill>
              <a:latin typeface="Arial"/>
              <a:ea typeface="Arial"/>
              <a:cs typeface="Arial"/>
              <a:sym typeface="Arial"/>
            </a:endParaRPr>
          </a:p>
        </p:txBody>
      </p:sp>
      <p:sp>
        <p:nvSpPr>
          <p:cNvPr id="139" name="Google Shape;139;p29"/>
          <p:cNvSpPr/>
          <p:nvPr/>
        </p:nvSpPr>
        <p:spPr>
          <a:xfrm>
            <a:off x="1860479" y="1501300"/>
            <a:ext cx="1750200" cy="143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Data Science</a:t>
            </a:r>
            <a:endParaRPr b="0" i="0" sz="2100" u="none" cap="none" strike="noStrike">
              <a:solidFill>
                <a:srgbClr val="FFFFFF"/>
              </a:solidFill>
              <a:latin typeface="Arial"/>
              <a:ea typeface="Arial"/>
              <a:cs typeface="Arial"/>
              <a:sym typeface="Arial"/>
            </a:endParaRPr>
          </a:p>
        </p:txBody>
      </p:sp>
      <p:sp>
        <p:nvSpPr>
          <p:cNvPr id="140" name="Google Shape;140;p29"/>
          <p:cNvSpPr/>
          <p:nvPr/>
        </p:nvSpPr>
        <p:spPr>
          <a:xfrm>
            <a:off x="3567300" y="3320000"/>
            <a:ext cx="1849800" cy="160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Project</a:t>
            </a:r>
            <a:endParaRPr b="0" i="0" sz="2100" u="none" cap="none" strike="noStrike">
              <a:solidFill>
                <a:srgbClr val="FFFFFF"/>
              </a:solidFill>
              <a:latin typeface="Arial"/>
              <a:ea typeface="Arial"/>
              <a:cs typeface="Arial"/>
              <a:sym typeface="Arial"/>
            </a:endParaRPr>
          </a:p>
        </p:txBody>
      </p:sp>
      <p:sp>
        <p:nvSpPr>
          <p:cNvPr id="141" name="Google Shape;141;p29"/>
          <p:cNvSpPr/>
          <p:nvPr/>
        </p:nvSpPr>
        <p:spPr>
          <a:xfrm>
            <a:off x="3657557" y="1507609"/>
            <a:ext cx="1691100" cy="143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Design Thinking</a:t>
            </a:r>
            <a:endParaRPr b="0" i="0" sz="2100" u="none" cap="none" strike="noStrike">
              <a:solidFill>
                <a:srgbClr val="FFFFFF"/>
              </a:solidFill>
              <a:latin typeface="Arial"/>
              <a:ea typeface="Arial"/>
              <a:cs typeface="Arial"/>
              <a:sym typeface="Arial"/>
            </a:endParaRPr>
          </a:p>
        </p:txBody>
      </p:sp>
      <p:sp>
        <p:nvSpPr>
          <p:cNvPr id="142" name="Google Shape;142;p29"/>
          <p:cNvSpPr/>
          <p:nvPr/>
        </p:nvSpPr>
        <p:spPr>
          <a:xfrm>
            <a:off x="5391650" y="1517275"/>
            <a:ext cx="1849800" cy="143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Statistics</a:t>
            </a:r>
            <a:endParaRPr b="0" i="0" sz="2100" u="none" cap="none" strike="noStrike">
              <a:solidFill>
                <a:srgbClr val="FFFFFF"/>
              </a:solidFill>
              <a:latin typeface="Arial"/>
              <a:ea typeface="Arial"/>
              <a:cs typeface="Arial"/>
              <a:sym typeface="Arial"/>
            </a:endParaRPr>
          </a:p>
        </p:txBody>
      </p:sp>
      <p:sp>
        <p:nvSpPr>
          <p:cNvPr id="143" name="Google Shape;143;p29"/>
          <p:cNvSpPr/>
          <p:nvPr/>
        </p:nvSpPr>
        <p:spPr>
          <a:xfrm>
            <a:off x="7308075" y="1501300"/>
            <a:ext cx="1750200" cy="143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Software Enginee-ring</a:t>
            </a:r>
            <a:endParaRPr b="0" i="0" sz="2100" u="none" cap="none" strike="noStrike">
              <a:solidFill>
                <a:srgbClr val="FFFFFF"/>
              </a:solidFill>
              <a:latin typeface="Arial"/>
              <a:ea typeface="Arial"/>
              <a:cs typeface="Arial"/>
              <a:sym typeface="Arial"/>
            </a:endParaRPr>
          </a:p>
        </p:txBody>
      </p:sp>
      <p:sp>
        <p:nvSpPr>
          <p:cNvPr id="144" name="Google Shape;144;p29"/>
          <p:cNvSpPr/>
          <p:nvPr/>
        </p:nvSpPr>
        <p:spPr>
          <a:xfrm>
            <a:off x="5845675" y="3487050"/>
            <a:ext cx="1236275" cy="12657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Billion Oyster Project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7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39" name="Google Shape;439;p74"/>
          <p:cNvSpPr txBox="1"/>
          <p:nvPr>
            <p:ph idx="1" type="body"/>
          </p:nvPr>
        </p:nvSpPr>
        <p:spPr>
          <a:xfrm>
            <a:off x="311700" y="1234075"/>
            <a:ext cx="8520600" cy="285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1" i="1" lang="en" sz="1800" u="none" cap="none" strike="noStrike">
                <a:solidFill>
                  <a:schemeClr val="dk2"/>
                </a:solidFill>
                <a:latin typeface="Open Sans"/>
                <a:ea typeface="Open Sans"/>
                <a:cs typeface="Open Sans"/>
                <a:sym typeface="Open Sans"/>
              </a:rPr>
              <a:t>Communicating Results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You’re telling a story</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What are the questions you’re seeking to answer?</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Why are these interesting questions?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Use graphs and diagrams to clarify, not confuse or </a:t>
            </a:r>
            <a:r>
              <a:rPr lang="en"/>
              <a:t>mislead</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5"/>
          <p:cNvSpPr txBox="1"/>
          <p:nvPr>
            <p:ph type="title"/>
          </p:nvPr>
        </p:nvSpPr>
        <p:spPr>
          <a:xfrm>
            <a:off x="311700" y="2153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45" name="Google Shape;445;p75"/>
          <p:cNvSpPr txBox="1"/>
          <p:nvPr>
            <p:ph idx="1" type="body"/>
          </p:nvPr>
        </p:nvSpPr>
        <p:spPr>
          <a:xfrm>
            <a:off x="207275" y="1227100"/>
            <a:ext cx="8520600" cy="333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1" i="1" lang="en" sz="1800" u="none" cap="none" strike="noStrike">
                <a:solidFill>
                  <a:schemeClr val="dk2"/>
                </a:solidFill>
                <a:latin typeface="Open Sans"/>
                <a:ea typeface="Open Sans"/>
                <a:cs typeface="Open Sans"/>
                <a:sym typeface="Open Sans"/>
              </a:rPr>
              <a:t>Communicating Results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What’s wrong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with this graphic?</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0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There are several </a:t>
            </a:r>
            <a:br>
              <a:rPr b="0" i="0" lang="en" sz="1800" u="none" cap="none" strike="noStrike">
                <a:solidFill>
                  <a:schemeClr val="dk2"/>
                </a:solidFill>
                <a:latin typeface="Open Sans"/>
                <a:ea typeface="Open Sans"/>
                <a:cs typeface="Open Sans"/>
                <a:sym typeface="Open Sans"/>
              </a:rPr>
            </a:br>
            <a:r>
              <a:rPr b="0" i="0" lang="en" sz="1800" u="none" cap="none" strike="noStrike">
                <a:solidFill>
                  <a:schemeClr val="dk2"/>
                </a:solidFill>
                <a:latin typeface="Open Sans"/>
                <a:ea typeface="Open Sans"/>
                <a:cs typeface="Open Sans"/>
                <a:sym typeface="Open Sans"/>
              </a:rPr>
              <a:t>Issues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Can you identify them?</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descr="war1b.jpg" id="446" name="Google Shape;446;p75"/>
          <p:cNvPicPr preferRelativeResize="0"/>
          <p:nvPr/>
        </p:nvPicPr>
        <p:blipFill rotWithShape="1">
          <a:blip r:embed="rId3">
            <a:alphaModFix/>
          </a:blip>
          <a:srcRect b="0" l="0" r="0" t="0"/>
          <a:stretch/>
        </p:blipFill>
        <p:spPr>
          <a:xfrm>
            <a:off x="4030375" y="1043787"/>
            <a:ext cx="3954251" cy="37014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6"/>
          <p:cNvSpPr txBox="1"/>
          <p:nvPr>
            <p:ph type="title"/>
          </p:nvPr>
        </p:nvSpPr>
        <p:spPr>
          <a:xfrm>
            <a:off x="311700" y="2440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52" name="Google Shape;452;p7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1" i="1" lang="en" sz="1800" u="none" cap="none" strike="noStrike">
                <a:solidFill>
                  <a:schemeClr val="dk2"/>
                </a:solidFill>
                <a:latin typeface="Open Sans"/>
                <a:ea typeface="Open Sans"/>
                <a:cs typeface="Open Sans"/>
                <a:sym typeface="Open Sans"/>
              </a:rPr>
              <a:t>Communicating Results</a:t>
            </a:r>
            <a:endParaRPr b="1"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Better…..</a:t>
            </a:r>
            <a:endParaRPr b="0" i="0" sz="1800" u="none" cap="none" strike="noStrike">
              <a:solidFill>
                <a:schemeClr val="dk2"/>
              </a:solidFill>
              <a:latin typeface="Open Sans"/>
              <a:ea typeface="Open Sans"/>
              <a:cs typeface="Open Sans"/>
              <a:sym typeface="Open Sans"/>
            </a:endParaRPr>
          </a:p>
        </p:txBody>
      </p:sp>
      <p:pic>
        <p:nvPicPr>
          <p:cNvPr descr="war2.jpg" id="453" name="Google Shape;453;p76"/>
          <p:cNvPicPr preferRelativeResize="0"/>
          <p:nvPr/>
        </p:nvPicPr>
        <p:blipFill rotWithShape="1">
          <a:blip r:embed="rId3">
            <a:alphaModFix/>
          </a:blip>
          <a:srcRect b="0" l="0" r="0" t="0"/>
          <a:stretch/>
        </p:blipFill>
        <p:spPr>
          <a:xfrm>
            <a:off x="4363550" y="1219462"/>
            <a:ext cx="3504075" cy="3396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212475" y="948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pic>
        <p:nvPicPr>
          <p:cNvPr descr="1000px-Minard.png" id="459" name="Google Shape;459;p77"/>
          <p:cNvPicPr preferRelativeResize="0"/>
          <p:nvPr/>
        </p:nvPicPr>
        <p:blipFill rotWithShape="1">
          <a:blip r:embed="rId3">
            <a:alphaModFix/>
          </a:blip>
          <a:srcRect b="0" l="0" r="0" t="0"/>
          <a:stretch/>
        </p:blipFill>
        <p:spPr>
          <a:xfrm>
            <a:off x="325836" y="945975"/>
            <a:ext cx="8065978" cy="3847475"/>
          </a:xfrm>
          <a:prstGeom prst="rect">
            <a:avLst/>
          </a:prstGeom>
          <a:noFill/>
          <a:ln>
            <a:noFill/>
          </a:ln>
        </p:spPr>
      </p:pic>
      <p:sp>
        <p:nvSpPr>
          <p:cNvPr id="460" name="Google Shape;460;p77"/>
          <p:cNvSpPr txBox="1"/>
          <p:nvPr/>
        </p:nvSpPr>
        <p:spPr>
          <a:xfrm>
            <a:off x="380150" y="4748850"/>
            <a:ext cx="6887700" cy="18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Napoleon's Russian campaign of 1812 is shown in this classic picture, by Charles Joseph Minard (1781-1870).</a:t>
            </a:r>
            <a:endParaRPr b="0" i="0" sz="900" u="none" cap="none" strike="noStrike">
              <a:solidFill>
                <a:srgbClr val="000000"/>
              </a:solidFill>
              <a:latin typeface="Arial"/>
              <a:ea typeface="Arial"/>
              <a:cs typeface="Arial"/>
              <a:sym typeface="Arial"/>
            </a:endParaRPr>
          </a:p>
        </p:txBody>
      </p:sp>
      <p:sp>
        <p:nvSpPr>
          <p:cNvPr id="461" name="Google Shape;461;p77"/>
          <p:cNvSpPr txBox="1"/>
          <p:nvPr/>
        </p:nvSpPr>
        <p:spPr>
          <a:xfrm>
            <a:off x="325825" y="721800"/>
            <a:ext cx="3051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1" i="1" lang="en" sz="1800" u="none" cap="none" strike="noStrike">
                <a:solidFill>
                  <a:schemeClr val="dk2"/>
                </a:solidFill>
                <a:latin typeface="Open Sans"/>
                <a:ea typeface="Open Sans"/>
                <a:cs typeface="Open Sans"/>
                <a:sym typeface="Open Sans"/>
              </a:rPr>
              <a:t>Communicating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67" name="Google Shape;467;p7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1" i="0" lang="en" sz="1800" u="none" cap="none" strike="noStrike">
                <a:solidFill>
                  <a:schemeClr val="dk2"/>
                </a:solidFill>
                <a:latin typeface="Open Sans"/>
                <a:ea typeface="Open Sans"/>
                <a:cs typeface="Open Sans"/>
                <a:sym typeface="Open Sans"/>
              </a:rPr>
              <a:t>Scientific Methodology</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80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Formulate the question you want to answer</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Review the published research and understand what has been done to-date and how your work fits in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State your hypothesis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Design the experiment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Collect data, clean data</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Analyze the data and draw conclusions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Document/publish your findings</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Concepts and Process</a:t>
            </a:r>
            <a:endParaRPr b="1" i="0" sz="3600" u="none" cap="none" strike="noStrike">
              <a:solidFill>
                <a:schemeClr val="accent1"/>
              </a:solidFill>
              <a:latin typeface="PT Sans Narrow"/>
              <a:ea typeface="PT Sans Narrow"/>
              <a:cs typeface="PT Sans Narrow"/>
              <a:sym typeface="PT Sans Narrow"/>
            </a:endParaRPr>
          </a:p>
        </p:txBody>
      </p:sp>
      <p:sp>
        <p:nvSpPr>
          <p:cNvPr id="473" name="Google Shape;473;p7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2"/>
              </a:buClr>
              <a:buSzPts val="1800"/>
              <a:buFont typeface="Open Sans"/>
              <a:buNone/>
            </a:pPr>
            <a:r>
              <a:rPr b="1" i="0" lang="en" sz="1800" u="none" cap="none" strike="noStrike">
                <a:solidFill>
                  <a:schemeClr val="dk2"/>
                </a:solidFill>
                <a:latin typeface="Open Sans"/>
                <a:ea typeface="Open Sans"/>
                <a:cs typeface="Open Sans"/>
                <a:sym typeface="Open Sans"/>
              </a:rPr>
              <a:t>Key Concepts</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A successful data science project involves more than just statistics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12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It also requires a variety of roles to represent business and client interests, as well as operational concerns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12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Make sure you have a clear, verifiable, quantifiable goal</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1200"/>
              </a:spcBef>
              <a:spcAft>
                <a:spcPts val="120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Make sure you’ve set realistic expectations for all stakeholders</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Data Science in Action </a:t>
            </a:r>
            <a:endParaRPr b="1" i="0" sz="3600" u="none" cap="none" strike="noStrike">
              <a:solidFill>
                <a:srgbClr val="0000FF"/>
              </a:solidFill>
              <a:latin typeface="PT Sans Narrow"/>
              <a:ea typeface="PT Sans Narrow"/>
              <a:cs typeface="PT Sans Narrow"/>
              <a:sym typeface="PT Sans Narrow"/>
            </a:endParaRPr>
          </a:p>
        </p:txBody>
      </p:sp>
      <p:sp>
        <p:nvSpPr>
          <p:cNvPr id="479" name="Google Shape;479;p80"/>
          <p:cNvSpPr txBox="1"/>
          <p:nvPr>
            <p:ph idx="1" type="body"/>
          </p:nvPr>
        </p:nvSpPr>
        <p:spPr>
          <a:xfrm>
            <a:off x="311700" y="1266325"/>
            <a:ext cx="8520600" cy="365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Text analysis of </a:t>
            </a:r>
            <a:r>
              <a:rPr b="1" i="1" lang="en" sz="1800" u="none" cap="none" strike="noStrike">
                <a:solidFill>
                  <a:schemeClr val="dk2"/>
                </a:solidFill>
              </a:rPr>
              <a:t>“The Murders in the Rue Morgue”</a:t>
            </a:r>
            <a:r>
              <a:rPr b="0" i="0" lang="en" sz="1800" u="none" cap="none" strike="noStrike">
                <a:solidFill>
                  <a:schemeClr val="dk2"/>
                </a:solidFill>
                <a:latin typeface="Open Sans"/>
                <a:ea typeface="Open Sans"/>
                <a:cs typeface="Open Sans"/>
                <a:sym typeface="Open Sans"/>
              </a:rPr>
              <a:t> - Edgar Allan Poe</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2"/>
              </a:buClr>
              <a:buSzPts val="1800"/>
              <a:buFont typeface="Open Sans"/>
              <a:buNone/>
            </a:pPr>
            <a:r>
              <a:t/>
            </a:r>
            <a:endParaRPr/>
          </a:p>
          <a:p>
            <a:pPr indent="-342900" lvl="0" marL="457200" marR="0" rtl="0" algn="l">
              <a:lnSpc>
                <a:spcPct val="115000"/>
              </a:lnSpc>
              <a:spcBef>
                <a:spcPts val="0"/>
              </a:spcBef>
              <a:spcAft>
                <a:spcPts val="0"/>
              </a:spcAft>
              <a:buClr>
                <a:schemeClr val="dk2"/>
              </a:buClr>
              <a:buSzPts val="1800"/>
              <a:buFont typeface="Open Sans"/>
              <a:buAutoNum type="arabicPeriod"/>
            </a:pPr>
            <a:r>
              <a:rPr lang="en"/>
              <a:t>Each team selects one page from the story</a:t>
            </a:r>
            <a:endParaRPr/>
          </a:p>
          <a:p>
            <a:pPr indent="-342900" lvl="0" marL="457200" marR="0" rtl="0" algn="l">
              <a:lnSpc>
                <a:spcPct val="115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Draw three random samples of text from the </a:t>
            </a:r>
            <a:r>
              <a:rPr lang="en"/>
              <a:t>page</a:t>
            </a:r>
            <a:r>
              <a:rPr b="0" i="0" lang="en" sz="1800" u="none" cap="none" strike="noStrike">
                <a:solidFill>
                  <a:schemeClr val="dk2"/>
                </a:solidFill>
                <a:latin typeface="Open Sans"/>
                <a:ea typeface="Open Sans"/>
                <a:cs typeface="Open Sans"/>
                <a:sym typeface="Open Sans"/>
              </a:rPr>
              <a:t>, containing five lines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Count the occurrence of each vowel in each sample</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AutoNum type="arabicPeriod"/>
            </a:pPr>
            <a:r>
              <a:rPr lang="en"/>
              <a:t>Display your results</a:t>
            </a:r>
            <a:r>
              <a:rPr b="0" i="0" lang="en" sz="1800" u="none" cap="none" strike="noStrike">
                <a:solidFill>
                  <a:schemeClr val="dk2"/>
                </a:solidFill>
                <a:latin typeface="Open Sans"/>
                <a:ea typeface="Open Sans"/>
                <a:cs typeface="Open Sans"/>
                <a:sym typeface="Open Sans"/>
              </a:rPr>
              <a:t> for each of the three samples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Estimate the mean for the most frequently occurring vowel</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AutoNum type="arabicPeriod"/>
            </a:pPr>
            <a:r>
              <a:rPr b="0" i="0" lang="en" sz="1800" u="none" cap="none" strike="noStrike">
                <a:solidFill>
                  <a:schemeClr val="dk2"/>
                </a:solidFill>
                <a:latin typeface="Open Sans"/>
                <a:ea typeface="Open Sans"/>
                <a:cs typeface="Open Sans"/>
                <a:sym typeface="Open Sans"/>
              </a:rPr>
              <a:t>Present your results</a:t>
            </a:r>
            <a:endParaRPr b="0" i="0" sz="1800" u="none" cap="none" strike="noStrike">
              <a:solidFill>
                <a:schemeClr val="dk2"/>
              </a:solidFill>
              <a:latin typeface="Open Sans"/>
              <a:ea typeface="Open Sans"/>
              <a:cs typeface="Open Sans"/>
              <a:sym typeface="Open Sans"/>
            </a:endParaRPr>
          </a:p>
          <a:p>
            <a:pPr indent="0" lvl="0" marL="0" rtl="0" algn="l">
              <a:spcBef>
                <a:spcPts val="1600"/>
              </a:spcBef>
              <a:spcAft>
                <a:spcPts val="0"/>
              </a:spcAft>
              <a:buNone/>
            </a:pPr>
            <a:r>
              <a:rPr lang="en"/>
              <a:t>What is the frequency of each vowel in five lines from the story?</a:t>
            </a:r>
            <a:endParaRPr/>
          </a:p>
          <a:p>
            <a:pPr indent="0" lvl="0" marL="0" rtl="0" algn="l">
              <a:spcBef>
                <a:spcPts val="0"/>
              </a:spcBef>
              <a:spcAft>
                <a:spcPts val="0"/>
              </a:spcAft>
              <a:buNone/>
            </a:pPr>
            <a:r>
              <a:rPr lang="en"/>
              <a:t>What is the mean frequency for the vowel occurring most often?</a:t>
            </a:r>
            <a:endParaRPr/>
          </a:p>
          <a:p>
            <a:pPr indent="0" lvl="0" marL="0" rtl="0" algn="l">
              <a:spcBef>
                <a:spcPts val="0"/>
              </a:spcBef>
              <a:spcAft>
                <a:spcPts val="0"/>
              </a:spcAft>
              <a:buNone/>
            </a:pPr>
            <a:r>
              <a:t/>
            </a:r>
            <a:endParaRPr/>
          </a:p>
          <a:p>
            <a:pPr indent="0" lvl="0" marL="0" marR="0" rtl="0" algn="l">
              <a:lnSpc>
                <a:spcPct val="115000"/>
              </a:lnSpc>
              <a:spcBef>
                <a:spcPts val="1600"/>
              </a:spcBef>
              <a:spcAft>
                <a:spcPts val="1600"/>
              </a:spcAft>
              <a:buClr>
                <a:schemeClr val="dk2"/>
              </a:buClr>
              <a:buSzPts val="1800"/>
              <a:buFont typeface="Open Sans"/>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83" name="Shape 483"/>
        <p:cNvGrpSpPr/>
        <p:nvPr/>
      </p:nvGrpSpPr>
      <p:grpSpPr>
        <a:xfrm>
          <a:off x="0" y="0"/>
          <a:ext cx="0" cy="0"/>
          <a:chOff x="0" y="0"/>
          <a:chExt cx="0" cy="0"/>
        </a:xfrm>
      </p:grpSpPr>
      <p:sp>
        <p:nvSpPr>
          <p:cNvPr id="484" name="Google Shape;484;p8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 Science</a:t>
            </a:r>
            <a:endParaRPr b="1" i="0" sz="5400" u="none" cap="none" strike="noStrike">
              <a:solidFill>
                <a:schemeClr val="accent1"/>
              </a:solidFill>
              <a:latin typeface="PT Sans Narrow"/>
              <a:ea typeface="PT Sans Narrow"/>
              <a:cs typeface="PT Sans Narrow"/>
              <a:sym typeface="PT Sans Narrow"/>
            </a:endParaRPr>
          </a:p>
        </p:txBody>
      </p:sp>
      <p:sp>
        <p:nvSpPr>
          <p:cNvPr id="485" name="Google Shape;485;p8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1" i="0" lang="en" sz="3000" u="none" cap="none" strike="noStrike">
                <a:solidFill>
                  <a:schemeClr val="accent1"/>
                </a:solidFill>
                <a:latin typeface="PT Sans Narrow"/>
                <a:ea typeface="PT Sans Narrow"/>
                <a:cs typeface="PT Sans Narrow"/>
                <a:sym typeface="PT Sans Narrow"/>
              </a:rPr>
              <a:t>Billion Oyster Project Data Exploration</a:t>
            </a:r>
            <a:endParaRPr b="0" i="0" sz="3000" u="none" cap="none" strike="noStrike">
              <a:solidFill>
                <a:schemeClr val="dk2"/>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311700" y="1675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A First Look at BOP Data</a:t>
            </a:r>
            <a:endParaRPr b="1" i="0" sz="3600" u="none" cap="none" strike="noStrike">
              <a:solidFill>
                <a:schemeClr val="accent1"/>
              </a:solidFill>
              <a:latin typeface="PT Sans Narrow"/>
              <a:ea typeface="PT Sans Narrow"/>
              <a:cs typeface="PT Sans Narrow"/>
              <a:sym typeface="PT Sans Narrow"/>
            </a:endParaRPr>
          </a:p>
        </p:txBody>
      </p:sp>
      <p:sp>
        <p:nvSpPr>
          <p:cNvPr id="491" name="Google Shape;491;p82"/>
          <p:cNvSpPr txBox="1"/>
          <p:nvPr>
            <p:ph idx="1" type="body"/>
          </p:nvPr>
        </p:nvSpPr>
        <p:spPr>
          <a:xfrm>
            <a:off x="196150" y="762750"/>
            <a:ext cx="8859600" cy="40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Open Sans"/>
              <a:buChar char="●"/>
            </a:pPr>
            <a:r>
              <a:rPr b="1" i="0" lang="en" sz="1400" u="none" cap="none" strike="noStrike">
                <a:solidFill>
                  <a:srgbClr val="24292E"/>
                </a:solidFill>
                <a:highlight>
                  <a:srgbClr val="FFFFFF"/>
                </a:highlight>
                <a:latin typeface="Open Sans"/>
                <a:ea typeface="Open Sans"/>
                <a:cs typeface="Open Sans"/>
                <a:sym typeface="Open Sans"/>
              </a:rPr>
              <a:t>Data</a:t>
            </a:r>
            <a:endParaRPr b="1" i="0" sz="1400" u="none" cap="none" strike="noStrike">
              <a:solidFill>
                <a:srgbClr val="24292E"/>
              </a:solidFill>
              <a:highlight>
                <a:srgbClr val="FFFFFF"/>
              </a:highlight>
              <a:latin typeface="Open Sans"/>
              <a:ea typeface="Open Sans"/>
              <a:cs typeface="Open Sans"/>
              <a:sym typeface="Open Sans"/>
            </a:endParaRPr>
          </a:p>
          <a:p>
            <a:pPr indent="-317500" lvl="0" marL="457200" marR="0" rtl="0" algn="l">
              <a:lnSpc>
                <a:spcPct val="115000"/>
              </a:lnSpc>
              <a:spcBef>
                <a:spcPts val="0"/>
              </a:spcBef>
              <a:spcAft>
                <a:spcPts val="0"/>
              </a:spcAft>
              <a:buClr>
                <a:schemeClr val="dk2"/>
              </a:buClr>
              <a:buSzPts val="1400"/>
              <a:buFont typeface="Open Sans"/>
              <a:buChar char="●"/>
            </a:pPr>
            <a:r>
              <a:rPr b="0" i="0" lang="en" sz="1400" u="none" cap="none" strike="noStrike">
                <a:solidFill>
                  <a:srgbClr val="24292E"/>
                </a:solidFill>
                <a:highlight>
                  <a:srgbClr val="FFFFFF"/>
                </a:highlight>
                <a:latin typeface="Open Sans"/>
                <a:ea typeface="Open Sans"/>
                <a:cs typeface="Open Sans"/>
                <a:sym typeface="Open Sans"/>
              </a:rPr>
              <a:t>Access the data </a:t>
            </a:r>
            <a:r>
              <a:rPr b="0" i="0" lang="en" sz="1400" u="sng" cap="none" strike="noStrike">
                <a:solidFill>
                  <a:schemeClr val="hlink"/>
                </a:solidFill>
                <a:highlight>
                  <a:srgbClr val="FFFFFF"/>
                </a:highlight>
                <a:latin typeface="Open Sans"/>
                <a:ea typeface="Open Sans"/>
                <a:cs typeface="Open Sans"/>
                <a:sym typeface="Open Sans"/>
                <a:hlinkClick r:id="rId3"/>
              </a:rPr>
              <a:t>https://platform.bop.nyc/expeditions/data</a:t>
            </a:r>
            <a:endParaRPr b="0" i="0" sz="1400" u="sng" cap="none" strike="noStrike">
              <a:solidFill>
                <a:schemeClr val="hlink"/>
              </a:solidFill>
              <a:highlight>
                <a:srgbClr val="FFFFFF"/>
              </a:highlight>
              <a:latin typeface="Open Sans"/>
              <a:ea typeface="Open Sans"/>
              <a:cs typeface="Open Sans"/>
              <a:sym typeface="Open Sans"/>
              <a:hlinkClick r:id="rId4"/>
            </a:endParaRPr>
          </a:p>
          <a:p>
            <a:pPr indent="-317500" lvl="0" marL="457200" marR="0" rtl="0" algn="l">
              <a:lnSpc>
                <a:spcPct val="115000"/>
              </a:lnSpc>
              <a:spcBef>
                <a:spcPts val="0"/>
              </a:spcBef>
              <a:spcAft>
                <a:spcPts val="0"/>
              </a:spcAft>
              <a:buClr>
                <a:schemeClr val="dk2"/>
              </a:buClr>
              <a:buSzPts val="1400"/>
              <a:buFont typeface="Open Sans"/>
              <a:buChar char="●"/>
            </a:pPr>
            <a:r>
              <a:rPr b="0" i="0" lang="en" sz="1400" u="none" cap="none" strike="noStrike">
                <a:solidFill>
                  <a:srgbClr val="24292E"/>
                </a:solidFill>
                <a:highlight>
                  <a:srgbClr val="FFFFFF"/>
                </a:highlight>
                <a:latin typeface="Open Sans"/>
                <a:ea typeface="Open Sans"/>
                <a:cs typeface="Open Sans"/>
                <a:sym typeface="Open Sans"/>
              </a:rPr>
              <a:t>Data how to guide </a:t>
            </a:r>
            <a:r>
              <a:rPr b="0" i="0" lang="en" sz="1400" u="sng" cap="none" strike="noStrike">
                <a:solidFill>
                  <a:schemeClr val="hlink"/>
                </a:solidFill>
                <a:highlight>
                  <a:srgbClr val="FFFFFF"/>
                </a:highlight>
                <a:latin typeface="Open Sans"/>
                <a:ea typeface="Open Sans"/>
                <a:cs typeface="Open Sans"/>
                <a:sym typeface="Open Sans"/>
                <a:hlinkClick r:id="rId5"/>
              </a:rPr>
              <a:t>https://github.com/BillionOysterProject/docs/wiki/Data-How-To-Guide</a:t>
            </a:r>
            <a:endParaRPr b="0" i="0" sz="1400" u="sng" cap="none" strike="noStrike">
              <a:solidFill>
                <a:schemeClr val="hlink"/>
              </a:solidFill>
              <a:highlight>
                <a:srgbClr val="FFFFFF"/>
              </a:highlight>
              <a:latin typeface="Open Sans"/>
              <a:ea typeface="Open Sans"/>
              <a:cs typeface="Open Sans"/>
              <a:sym typeface="Open Sans"/>
              <a:hlinkClick r:id="rId6"/>
            </a:endParaRPr>
          </a:p>
          <a:p>
            <a:pPr indent="-317500" lvl="0" marL="457200" marR="0" rtl="0" algn="l">
              <a:lnSpc>
                <a:spcPct val="115000"/>
              </a:lnSpc>
              <a:spcBef>
                <a:spcPts val="0"/>
              </a:spcBef>
              <a:spcAft>
                <a:spcPts val="0"/>
              </a:spcAft>
              <a:buClr>
                <a:schemeClr val="dk2"/>
              </a:buClr>
              <a:buSzPts val="1400"/>
              <a:buFont typeface="Open Sans"/>
              <a:buChar char="●"/>
            </a:pPr>
            <a:r>
              <a:rPr b="0" i="0" lang="en" sz="1400" u="none" cap="none" strike="noStrike">
                <a:solidFill>
                  <a:srgbClr val="24292E"/>
                </a:solidFill>
                <a:highlight>
                  <a:srgbClr val="FFFFFF"/>
                </a:highlight>
                <a:latin typeface="Open Sans"/>
                <a:ea typeface="Open Sans"/>
                <a:cs typeface="Open Sans"/>
                <a:sym typeface="Open Sans"/>
              </a:rPr>
              <a:t>Digital Platform User Guide Table of Contents </a:t>
            </a:r>
            <a:r>
              <a:rPr b="0" i="0" lang="en" sz="1400" u="sng" cap="none" strike="noStrike">
                <a:solidFill>
                  <a:schemeClr val="hlink"/>
                </a:solidFill>
                <a:highlight>
                  <a:srgbClr val="FFFFFF"/>
                </a:highlight>
                <a:latin typeface="Open Sans"/>
                <a:ea typeface="Open Sans"/>
                <a:cs typeface="Open Sans"/>
                <a:sym typeface="Open Sans"/>
                <a:hlinkClick r:id="rId7"/>
              </a:rPr>
              <a:t>https://github.com/BillionOysterProject/docs/wiki/Digital-Platform-User-Guide-Table-of-Contents</a:t>
            </a:r>
            <a:endParaRPr b="0" i="0" sz="1800" u="none" cap="none" strike="noStrike">
              <a:solidFill>
                <a:schemeClr val="dk2"/>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000000"/>
              </a:buClr>
              <a:buSzPts val="1400"/>
              <a:buFont typeface="Open Sans"/>
              <a:buChar char="●"/>
            </a:pPr>
            <a:r>
              <a:rPr b="0" i="0" lang="en" sz="1400" u="none" cap="none" strike="noStrike">
                <a:solidFill>
                  <a:schemeClr val="dk2"/>
                </a:solidFill>
                <a:latin typeface="Open Sans"/>
                <a:ea typeface="Open Sans"/>
                <a:cs typeface="Open Sans"/>
                <a:sym typeface="Open Sans"/>
              </a:rPr>
              <a:t>Sample data </a:t>
            </a:r>
            <a:r>
              <a:rPr lang="en" sz="1400" u="sng">
                <a:solidFill>
                  <a:schemeClr val="hlink"/>
                </a:solidFill>
                <a:hlinkClick r:id="rId8"/>
              </a:rPr>
              <a:t>http://bit.ly/STEM-2019-Sample_Data</a:t>
            </a:r>
            <a:endParaRPr sz="1400"/>
          </a:p>
          <a:p>
            <a:pPr indent="-317500" lvl="0" marL="457200" marR="0" rtl="0" algn="l">
              <a:lnSpc>
                <a:spcPct val="115000"/>
              </a:lnSpc>
              <a:spcBef>
                <a:spcPts val="1200"/>
              </a:spcBef>
              <a:spcAft>
                <a:spcPts val="0"/>
              </a:spcAft>
              <a:buClr>
                <a:schemeClr val="dk2"/>
              </a:buClr>
              <a:buSzPts val="1400"/>
              <a:buFont typeface="Open Sans"/>
              <a:buChar char="●"/>
            </a:pPr>
            <a:r>
              <a:rPr b="1" i="0" lang="en" sz="1400" u="none" cap="none" strike="noStrike">
                <a:solidFill>
                  <a:srgbClr val="24292E"/>
                </a:solidFill>
                <a:highlight>
                  <a:srgbClr val="FFFFFF"/>
                </a:highlight>
                <a:latin typeface="Open Sans"/>
                <a:ea typeface="Open Sans"/>
                <a:cs typeface="Open Sans"/>
                <a:sym typeface="Open Sans"/>
              </a:rPr>
              <a:t>Resources</a:t>
            </a:r>
            <a:endParaRPr b="1" i="0" sz="1400" u="none" cap="none" strike="noStrike">
              <a:solidFill>
                <a:srgbClr val="24292E"/>
              </a:solidFill>
              <a:highlight>
                <a:srgbClr val="FFFFFF"/>
              </a:highlight>
              <a:latin typeface="Open Sans"/>
              <a:ea typeface="Open Sans"/>
              <a:cs typeface="Open Sans"/>
              <a:sym typeface="Open Sans"/>
            </a:endParaRPr>
          </a:p>
          <a:p>
            <a:pPr indent="-317500" lvl="0" marL="457200" marR="0" rtl="0" algn="l">
              <a:lnSpc>
                <a:spcPct val="115000"/>
              </a:lnSpc>
              <a:spcBef>
                <a:spcPts val="0"/>
              </a:spcBef>
              <a:spcAft>
                <a:spcPts val="0"/>
              </a:spcAft>
              <a:buClr>
                <a:schemeClr val="dk2"/>
              </a:buClr>
              <a:buSzPts val="1400"/>
              <a:buFont typeface="Open Sans"/>
              <a:buChar char="●"/>
            </a:pPr>
            <a:r>
              <a:rPr b="0" i="0" lang="en" sz="1400" u="none" cap="none" strike="noStrike">
                <a:solidFill>
                  <a:srgbClr val="24292E"/>
                </a:solidFill>
                <a:highlight>
                  <a:srgbClr val="FFFFFF"/>
                </a:highlight>
                <a:latin typeface="Open Sans"/>
                <a:ea typeface="Open Sans"/>
                <a:cs typeface="Open Sans"/>
                <a:sym typeface="Open Sans"/>
              </a:rPr>
              <a:t>Field Science Manual: Oyster Restoration Station </a:t>
            </a:r>
            <a:r>
              <a:rPr b="0" i="0" lang="en" sz="1400" u="sng" cap="none" strike="noStrike">
                <a:solidFill>
                  <a:schemeClr val="hlink"/>
                </a:solidFill>
                <a:highlight>
                  <a:srgbClr val="FFFFFF"/>
                </a:highlight>
                <a:latin typeface="Open Sans"/>
                <a:ea typeface="Open Sans"/>
                <a:cs typeface="Open Sans"/>
                <a:sym typeface="Open Sans"/>
                <a:hlinkClick r:id="rId9"/>
              </a:rPr>
              <a:t>https://drive.</a:t>
            </a:r>
            <a:r>
              <a:rPr lang="en" sz="1400" u="sng">
                <a:solidFill>
                  <a:schemeClr val="hlink"/>
                </a:solidFill>
                <a:highlight>
                  <a:srgbClr val="FFFFFF"/>
                </a:highlight>
                <a:hlinkClick r:id="rId10"/>
              </a:rPr>
              <a:t>g</a:t>
            </a:r>
            <a:r>
              <a:rPr b="0" i="0" lang="en" sz="1400" u="sng" cap="none" strike="noStrike">
                <a:solidFill>
                  <a:schemeClr val="hlink"/>
                </a:solidFill>
                <a:highlight>
                  <a:srgbClr val="FFFFFF"/>
                </a:highlight>
                <a:latin typeface="Open Sans"/>
                <a:ea typeface="Open Sans"/>
                <a:cs typeface="Open Sans"/>
                <a:sym typeface="Open Sans"/>
                <a:hlinkClick r:id="rId11"/>
              </a:rPr>
              <a:t>oogle.com/file/d/0Bzf_STNcTtRmZF9ldmdWRzcxdFk/view</a:t>
            </a:r>
            <a:endParaRPr b="0" i="0" sz="1400" u="sng" cap="none" strike="noStrike">
              <a:solidFill>
                <a:schemeClr val="hlink"/>
              </a:solidFill>
              <a:highlight>
                <a:srgbClr val="FFFFFF"/>
              </a:highlight>
              <a:latin typeface="Open Sans"/>
              <a:ea typeface="Open Sans"/>
              <a:cs typeface="Open Sans"/>
              <a:sym typeface="Open Sans"/>
              <a:hlinkClick r:id="rId12"/>
            </a:endParaRPr>
          </a:p>
          <a:p>
            <a:pPr indent="0" lvl="0" marL="0" marR="0" rtl="0" algn="l">
              <a:lnSpc>
                <a:spcPct val="115000"/>
              </a:lnSpc>
              <a:spcBef>
                <a:spcPts val="1200"/>
              </a:spcBef>
              <a:spcAft>
                <a:spcPts val="0"/>
              </a:spcAft>
              <a:buClr>
                <a:schemeClr val="dk2"/>
              </a:buClr>
              <a:buSzPts val="1800"/>
              <a:buFont typeface="Open Sans"/>
              <a:buNone/>
            </a:pPr>
            <a:r>
              <a:t/>
            </a:r>
            <a:endParaRPr b="0" i="0" sz="600" u="none" cap="none" strike="noStrike">
              <a:solidFill>
                <a:srgbClr val="24292E"/>
              </a:solidFill>
              <a:highlight>
                <a:srgbClr val="FFFFFF"/>
              </a:highlight>
              <a:latin typeface="Open Sans"/>
              <a:ea typeface="Open Sans"/>
              <a:cs typeface="Open Sans"/>
              <a:sym typeface="Open Sans"/>
            </a:endParaRPr>
          </a:p>
          <a:p>
            <a:pPr indent="-317500" lvl="0" marL="457200" marR="0" rtl="0" algn="l">
              <a:lnSpc>
                <a:spcPct val="115000"/>
              </a:lnSpc>
              <a:spcBef>
                <a:spcPts val="1200"/>
              </a:spcBef>
              <a:spcAft>
                <a:spcPts val="0"/>
              </a:spcAft>
              <a:buClr>
                <a:schemeClr val="dk2"/>
              </a:buClr>
              <a:buSzPts val="1400"/>
              <a:buFont typeface="Open Sans"/>
              <a:buChar char="●"/>
            </a:pPr>
            <a:r>
              <a:rPr b="1" i="0" lang="en" sz="1400" u="none" cap="none" strike="noStrike">
                <a:solidFill>
                  <a:schemeClr val="dk2"/>
                </a:solidFill>
                <a:latin typeface="Open Sans"/>
                <a:ea typeface="Open Sans"/>
                <a:cs typeface="Open Sans"/>
                <a:sym typeface="Open Sans"/>
              </a:rPr>
              <a:t>Sample research questions</a:t>
            </a:r>
            <a:endParaRPr b="1" i="0" sz="1400" u="none" cap="none" strike="noStrike">
              <a:solidFill>
                <a:schemeClr val="dk2"/>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2"/>
              </a:buClr>
              <a:buSzPts val="1400"/>
              <a:buFont typeface="Open Sans"/>
              <a:buChar char="●"/>
            </a:pPr>
            <a:r>
              <a:rPr b="0" i="0" lang="en" sz="1400" u="none" cap="none" strike="noStrike">
                <a:solidFill>
                  <a:srgbClr val="24292E"/>
                </a:solidFill>
                <a:highlight>
                  <a:srgbClr val="FFFFFF"/>
                </a:highlight>
                <a:latin typeface="Open Sans"/>
                <a:ea typeface="Open Sans"/>
                <a:cs typeface="Open Sans"/>
                <a:sym typeface="Open Sans"/>
              </a:rPr>
              <a:t>Middle school students’ research projects </a:t>
            </a:r>
            <a:r>
              <a:rPr b="0" i="0" lang="en" sz="1400" u="sng" cap="none" strike="noStrike">
                <a:solidFill>
                  <a:schemeClr val="hlink"/>
                </a:solidFill>
                <a:highlight>
                  <a:srgbClr val="FFFFFF"/>
                </a:highlight>
                <a:latin typeface="Open Sans"/>
                <a:ea typeface="Open Sans"/>
                <a:cs typeface="Open Sans"/>
                <a:sym typeface="Open Sans"/>
                <a:hlinkClick r:id="rId13"/>
              </a:rPr>
              <a:t>https://www.flickr.com/photos/nyhf/sets/72157683204769971/page1</a:t>
            </a:r>
            <a:endParaRPr b="0" i="0" sz="1400" u="none" cap="none" strike="noStrike">
              <a:solidFill>
                <a:schemeClr val="dk2"/>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83"/>
          <p:cNvSpPr txBox="1"/>
          <p:nvPr>
            <p:ph idx="1" type="body"/>
          </p:nvPr>
        </p:nvSpPr>
        <p:spPr>
          <a:xfrm>
            <a:off x="311700" y="-2907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Go to </a:t>
            </a:r>
            <a:r>
              <a:rPr b="0" i="0" lang="en" sz="1800" u="sng" cap="none" strike="noStrike">
                <a:solidFill>
                  <a:schemeClr val="hlink"/>
                </a:solidFill>
                <a:highlight>
                  <a:srgbClr val="FFFFFF"/>
                </a:highlight>
                <a:latin typeface="Open Sans"/>
                <a:ea typeface="Open Sans"/>
                <a:cs typeface="Open Sans"/>
                <a:sym typeface="Open Sans"/>
                <a:hlinkClick r:id="rId3"/>
              </a:rPr>
              <a:t>https://platform.bop.nyc/expeditions/data</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Download data </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Tell us what you downloaded</a:t>
            </a:r>
            <a:endParaRPr b="0" i="0" sz="1800" u="none" cap="none" strike="noStrike">
              <a:solidFill>
                <a:schemeClr val="dk2"/>
              </a:solidFill>
              <a:latin typeface="Open Sans"/>
              <a:ea typeface="Open Sans"/>
              <a:cs typeface="Open Sans"/>
              <a:sym typeface="Open Sans"/>
            </a:endParaRPr>
          </a:p>
        </p:txBody>
      </p:sp>
      <p:pic>
        <p:nvPicPr>
          <p:cNvPr id="497" name="Google Shape;497;p83"/>
          <p:cNvPicPr preferRelativeResize="0"/>
          <p:nvPr/>
        </p:nvPicPr>
        <p:blipFill rotWithShape="1">
          <a:blip r:embed="rId4">
            <a:alphaModFix/>
          </a:blip>
          <a:srcRect b="0" l="0" r="0" t="0"/>
          <a:stretch/>
        </p:blipFill>
        <p:spPr>
          <a:xfrm>
            <a:off x="1246525" y="2723075"/>
            <a:ext cx="5996524" cy="2248700"/>
          </a:xfrm>
          <a:prstGeom prst="rect">
            <a:avLst/>
          </a:prstGeom>
          <a:noFill/>
          <a:ln>
            <a:noFill/>
          </a:ln>
        </p:spPr>
      </p:pic>
      <p:pic>
        <p:nvPicPr>
          <p:cNvPr id="498" name="Google Shape;498;p83"/>
          <p:cNvPicPr preferRelativeResize="0"/>
          <p:nvPr/>
        </p:nvPicPr>
        <p:blipFill rotWithShape="1">
          <a:blip r:embed="rId5">
            <a:alphaModFix/>
          </a:blip>
          <a:srcRect b="0" l="0" r="0" t="0"/>
          <a:stretch/>
        </p:blipFill>
        <p:spPr>
          <a:xfrm>
            <a:off x="1246525" y="1436224"/>
            <a:ext cx="5996525" cy="1238822"/>
          </a:xfrm>
          <a:prstGeom prst="rect">
            <a:avLst/>
          </a:prstGeom>
          <a:noFill/>
          <a:ln>
            <a:noFill/>
          </a:ln>
        </p:spPr>
      </p:pic>
      <p:sp>
        <p:nvSpPr>
          <p:cNvPr id="499" name="Google Shape;499;p83"/>
          <p:cNvSpPr/>
          <p:nvPr/>
        </p:nvSpPr>
        <p:spPr>
          <a:xfrm>
            <a:off x="6410525" y="434400"/>
            <a:ext cx="2733600" cy="123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Choose your own parameters!</a:t>
            </a:r>
            <a:endParaRPr b="1" i="0" sz="18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8" name="Shape 148"/>
        <p:cNvGrpSpPr/>
        <p:nvPr/>
      </p:nvGrpSpPr>
      <p:grpSpPr>
        <a:xfrm>
          <a:off x="0" y="0"/>
          <a:ext cx="0" cy="0"/>
          <a:chOff x="0" y="0"/>
          <a:chExt cx="0" cy="0"/>
        </a:xfrm>
      </p:grpSpPr>
      <p:sp>
        <p:nvSpPr>
          <p:cNvPr id="149" name="Google Shape;149;p30"/>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Your Programming Experience</a:t>
            </a:r>
            <a:endParaRPr b="1" i="0" sz="5400" u="none" cap="none" strike="noStrike">
              <a:solidFill>
                <a:schemeClr val="accent1"/>
              </a:solidFill>
              <a:latin typeface="PT Sans Narrow"/>
              <a:ea typeface="PT Sans Narrow"/>
              <a:cs typeface="PT Sans Narrow"/>
              <a:sym typeface="PT Sans Narrow"/>
            </a:endParaRPr>
          </a:p>
        </p:txBody>
      </p:sp>
      <p:sp>
        <p:nvSpPr>
          <p:cNvPr id="150" name="Google Shape;150;p30"/>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You?</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Overview of the data</a:t>
            </a:r>
            <a:endParaRPr b="1" i="0" sz="3600" u="none" cap="none" strike="noStrike">
              <a:solidFill>
                <a:schemeClr val="accent1"/>
              </a:solidFill>
              <a:latin typeface="PT Sans Narrow"/>
              <a:ea typeface="PT Sans Narrow"/>
              <a:cs typeface="PT Sans Narrow"/>
              <a:sym typeface="PT Sans Narrow"/>
            </a:endParaRPr>
          </a:p>
        </p:txBody>
      </p:sp>
      <p:sp>
        <p:nvSpPr>
          <p:cNvPr id="505" name="Google Shape;505;p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506" name="Google Shape;506;p84"/>
          <p:cNvPicPr preferRelativeResize="0"/>
          <p:nvPr/>
        </p:nvPicPr>
        <p:blipFill rotWithShape="1">
          <a:blip r:embed="rId3">
            <a:alphaModFix/>
          </a:blip>
          <a:srcRect b="0" l="0" r="0" t="0"/>
          <a:stretch/>
        </p:blipFill>
        <p:spPr>
          <a:xfrm>
            <a:off x="304800" y="1334774"/>
            <a:ext cx="8219335" cy="3302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CSV file</a:t>
            </a:r>
            <a:endParaRPr b="1" i="0" sz="3600" u="none" cap="none" strike="noStrike">
              <a:solidFill>
                <a:schemeClr val="accent1"/>
              </a:solidFill>
              <a:latin typeface="PT Sans Narrow"/>
              <a:ea typeface="PT Sans Narrow"/>
              <a:cs typeface="PT Sans Narrow"/>
              <a:sym typeface="PT Sans Narrow"/>
            </a:endParaRPr>
          </a:p>
        </p:txBody>
      </p:sp>
      <p:sp>
        <p:nvSpPr>
          <p:cNvPr id="512" name="Google Shape;512;p8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513" name="Google Shape;513;p85"/>
          <p:cNvPicPr preferRelativeResize="0"/>
          <p:nvPr/>
        </p:nvPicPr>
        <p:blipFill rotWithShape="1">
          <a:blip r:embed="rId3">
            <a:alphaModFix/>
          </a:blip>
          <a:srcRect b="0" l="0" r="0" t="0"/>
          <a:stretch/>
        </p:blipFill>
        <p:spPr>
          <a:xfrm>
            <a:off x="717350" y="1228625"/>
            <a:ext cx="6654575" cy="3741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High level exploration of the data</a:t>
            </a:r>
            <a:endParaRPr b="1" i="0" sz="3600" u="none" cap="none" strike="noStrike">
              <a:solidFill>
                <a:schemeClr val="accent1"/>
              </a:solidFill>
              <a:latin typeface="PT Sans Narrow"/>
              <a:ea typeface="PT Sans Narrow"/>
              <a:cs typeface="PT Sans Narrow"/>
              <a:sym typeface="PT Sans Narrow"/>
            </a:endParaRPr>
          </a:p>
        </p:txBody>
      </p:sp>
      <p:sp>
        <p:nvSpPr>
          <p:cNvPr id="519" name="Google Shape;519;p8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10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160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Explore the CSV file</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is your first impression?</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How do you read these data?</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are the rows?</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are the columns?</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Where do you see the parameters you chose?</a:t>
            </a:r>
            <a:endParaRPr b="0" i="0" sz="2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2600" u="none" cap="none" strike="noStrike">
              <a:solidFill>
                <a:schemeClr val="dk2"/>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What problems you expect with the data?</a:t>
            </a:r>
            <a:endParaRPr b="1" i="0" sz="3600" u="none" cap="none" strike="noStrike">
              <a:solidFill>
                <a:schemeClr val="accent1"/>
              </a:solidFill>
              <a:latin typeface="PT Sans Narrow"/>
              <a:ea typeface="PT Sans Narrow"/>
              <a:cs typeface="PT Sans Narrow"/>
              <a:sym typeface="PT Sans Narrow"/>
            </a:endParaRPr>
          </a:p>
        </p:txBody>
      </p:sp>
      <p:sp>
        <p:nvSpPr>
          <p:cNvPr id="525" name="Google Shape;525;p8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160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is confusing about these data?</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problems do you see with these data?</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Missing data? Errors? Out of range? Etc. </a:t>
            </a:r>
            <a:endParaRPr b="0" i="0" sz="2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Meaning of the data</a:t>
            </a:r>
            <a:endParaRPr b="1" i="0" sz="3600" u="none" cap="none" strike="noStrike">
              <a:solidFill>
                <a:schemeClr val="accent1"/>
              </a:solidFill>
              <a:latin typeface="PT Sans Narrow"/>
              <a:ea typeface="PT Sans Narrow"/>
              <a:cs typeface="PT Sans Narrow"/>
              <a:sym typeface="PT Sans Narrow"/>
            </a:endParaRPr>
          </a:p>
        </p:txBody>
      </p:sp>
      <p:sp>
        <p:nvSpPr>
          <p:cNvPr id="531" name="Google Shape;531;p8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160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do the data describe?</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How would you query the data?</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questions can you answer from these data? </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questions can’t you answer from these data?</a:t>
            </a:r>
            <a:endParaRPr b="0" i="0" sz="2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2600" u="none" cap="none" strike="noStrike">
              <a:solidFill>
                <a:schemeClr val="dk2"/>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8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Processing the data with Python</a:t>
            </a:r>
            <a:endParaRPr b="1" i="0" sz="3600" u="none" cap="none" strike="noStrike">
              <a:solidFill>
                <a:schemeClr val="accent1"/>
              </a:solidFill>
              <a:latin typeface="PT Sans Narrow"/>
              <a:ea typeface="PT Sans Narrow"/>
              <a:cs typeface="PT Sans Narrow"/>
              <a:sym typeface="PT Sans Narrow"/>
            </a:endParaRPr>
          </a:p>
        </p:txBody>
      </p:sp>
      <p:sp>
        <p:nvSpPr>
          <p:cNvPr id="537" name="Google Shape;537;p8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160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How would you process these data with Python?</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Importing the file, content of the cell as strings, missing data, using part of the data etc. </a:t>
            </a:r>
            <a:endParaRPr b="0" i="0" sz="2600" u="none" cap="none" strike="noStrike">
              <a:solidFill>
                <a:schemeClr val="dk2"/>
              </a:solidFill>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How will you do this in Python?</a:t>
            </a:r>
            <a:endParaRPr b="0" i="0" sz="2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1" name="Shape 541"/>
        <p:cNvGrpSpPr/>
        <p:nvPr/>
      </p:nvGrpSpPr>
      <p:grpSpPr>
        <a:xfrm>
          <a:off x="0" y="0"/>
          <a:ext cx="0" cy="0"/>
          <a:chOff x="0" y="0"/>
          <a:chExt cx="0" cy="0"/>
        </a:xfrm>
      </p:grpSpPr>
      <p:sp>
        <p:nvSpPr>
          <p:cNvPr id="542" name="Google Shape;542;p9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Sample questions</a:t>
            </a:r>
            <a:endParaRPr b="1" i="0" sz="3600" u="none" cap="none" strike="noStrike">
              <a:solidFill>
                <a:schemeClr val="accent1"/>
              </a:solidFill>
              <a:latin typeface="PT Sans Narrow"/>
              <a:ea typeface="PT Sans Narrow"/>
              <a:cs typeface="PT Sans Narrow"/>
              <a:sym typeface="PT Sans Narrow"/>
            </a:endParaRPr>
          </a:p>
        </p:txBody>
      </p:sp>
      <p:sp>
        <p:nvSpPr>
          <p:cNvPr id="543" name="Google Shape;543;p9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800" u="none" cap="none" strike="noStrike">
              <a:solidFill>
                <a:srgbClr val="222222"/>
              </a:solidFill>
              <a:highlight>
                <a:srgbClr val="FFFFFF"/>
              </a:highlight>
              <a:latin typeface="Open Sans"/>
              <a:ea typeface="Open Sans"/>
              <a:cs typeface="Open Sans"/>
              <a:sym typeface="Open Sans"/>
            </a:endParaRPr>
          </a:p>
          <a:p>
            <a:pPr indent="-393700" lvl="0" marL="457200" marR="0" rtl="0" algn="l">
              <a:lnSpc>
                <a:spcPct val="115000"/>
              </a:lnSpc>
              <a:spcBef>
                <a:spcPts val="1600"/>
              </a:spcBef>
              <a:spcAft>
                <a:spcPts val="0"/>
              </a:spcAft>
              <a:buClr>
                <a:schemeClr val="dk2"/>
              </a:buClr>
              <a:buSzPts val="2600"/>
              <a:buFont typeface="Open Sans"/>
              <a:buChar char="●"/>
            </a:pPr>
            <a:r>
              <a:rPr b="0" i="0" lang="en" sz="2600" u="none" cap="none" strike="noStrike">
                <a:solidFill>
                  <a:srgbClr val="222222"/>
                </a:solidFill>
                <a:highlight>
                  <a:srgbClr val="FFFFFF"/>
                </a:highlight>
                <a:latin typeface="Open Sans"/>
                <a:ea typeface="Open Sans"/>
                <a:cs typeface="Open Sans"/>
                <a:sym typeface="Open Sans"/>
              </a:rPr>
              <a:t>Is the size of oyster normally distributed?</a:t>
            </a:r>
            <a:endParaRPr b="0" i="0" sz="2600" u="none" cap="none" strike="noStrike">
              <a:solidFill>
                <a:srgbClr val="222222"/>
              </a:solidFill>
              <a:highlight>
                <a:srgbClr val="FFFFFF"/>
              </a:highlight>
              <a:latin typeface="Open Sans"/>
              <a:ea typeface="Open Sans"/>
              <a:cs typeface="Open Sans"/>
              <a:sym typeface="Open Sans"/>
            </a:endParaRPr>
          </a:p>
          <a:p>
            <a:pPr indent="-393700" lvl="0" marL="457200" marR="0" rtl="0" algn="l">
              <a:lnSpc>
                <a:spcPct val="115000"/>
              </a:lnSpc>
              <a:spcBef>
                <a:spcPts val="0"/>
              </a:spcBef>
              <a:spcAft>
                <a:spcPts val="0"/>
              </a:spcAft>
              <a:buClr>
                <a:schemeClr val="dk2"/>
              </a:buClr>
              <a:buSzPts val="2600"/>
              <a:buFont typeface="Open Sans"/>
              <a:buChar char="●"/>
            </a:pPr>
            <a:r>
              <a:rPr b="0" i="0" lang="en" sz="2600" u="none" cap="none" strike="noStrike">
                <a:solidFill>
                  <a:srgbClr val="222222"/>
                </a:solidFill>
                <a:highlight>
                  <a:srgbClr val="FFFFFF"/>
                </a:highlight>
                <a:latin typeface="Open Sans"/>
                <a:ea typeface="Open Sans"/>
                <a:cs typeface="Open Sans"/>
                <a:sym typeface="Open Sans"/>
              </a:rPr>
              <a:t>Is there a correlation between quality of water and the size of the oysters?</a:t>
            </a:r>
            <a:endParaRPr b="0" i="0" sz="2600" u="none" cap="none" strike="noStrike">
              <a:solidFill>
                <a:srgbClr val="222222"/>
              </a:solidFill>
              <a:highlight>
                <a:srgbClr val="FFFFFF"/>
              </a:highlight>
              <a:latin typeface="Open Sans"/>
              <a:ea typeface="Open Sans"/>
              <a:cs typeface="Open Sans"/>
              <a:sym typeface="Open Sans"/>
            </a:endParaRPr>
          </a:p>
          <a:p>
            <a:pPr indent="-393700" lvl="0" marL="457200" marR="0" rtl="0" algn="l">
              <a:lnSpc>
                <a:spcPct val="115000"/>
              </a:lnSpc>
              <a:spcBef>
                <a:spcPts val="1600"/>
              </a:spcBef>
              <a:spcAft>
                <a:spcPts val="0"/>
              </a:spcAft>
              <a:buClr>
                <a:schemeClr val="dk2"/>
              </a:buClr>
              <a:buSzPts val="2600"/>
              <a:buFont typeface="Open Sans"/>
              <a:buChar char="●"/>
            </a:pPr>
            <a:r>
              <a:rPr b="0" i="0" lang="en" sz="2600" u="none" cap="none" strike="noStrike">
                <a:solidFill>
                  <a:schemeClr val="dk2"/>
                </a:solidFill>
                <a:latin typeface="Open Sans"/>
                <a:ea typeface="Open Sans"/>
                <a:cs typeface="Open Sans"/>
                <a:sym typeface="Open Sans"/>
              </a:rPr>
              <a:t>What else?</a:t>
            </a:r>
            <a:endParaRPr b="0" i="0" sz="2600" u="none" cap="none" strike="noStrike">
              <a:solidFill>
                <a:schemeClr val="dk2"/>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9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Homework</a:t>
            </a:r>
            <a:endParaRPr b="1" i="0" sz="3600" u="none" cap="none" strike="noStrike">
              <a:solidFill>
                <a:schemeClr val="accent1"/>
              </a:solidFill>
              <a:latin typeface="PT Sans Narrow"/>
              <a:ea typeface="PT Sans Narrow"/>
              <a:cs typeface="PT Sans Narrow"/>
              <a:sym typeface="PT Sans Narrow"/>
            </a:endParaRPr>
          </a:p>
        </p:txBody>
      </p:sp>
      <p:sp>
        <p:nvSpPr>
          <p:cNvPr id="549" name="Google Shape;549;p9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Python</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highlight>
                  <a:srgbClr val="FFFFFF"/>
                </a:highlight>
                <a:latin typeface="Open Sans"/>
                <a:ea typeface="Open Sans"/>
                <a:cs typeface="Open Sans"/>
                <a:sym typeface="Open Sans"/>
              </a:rPr>
              <a:t>We consider a string </a:t>
            </a:r>
            <a:r>
              <a:rPr b="0" i="1" lang="en" sz="1600" u="none" cap="none" strike="noStrike">
                <a:solidFill>
                  <a:schemeClr val="dk2"/>
                </a:solidFill>
                <a:highlight>
                  <a:srgbClr val="FFFFFF"/>
                </a:highlight>
                <a:latin typeface="Open Sans"/>
                <a:ea typeface="Open Sans"/>
                <a:cs typeface="Open Sans"/>
                <a:sym typeface="Open Sans"/>
              </a:rPr>
              <a:t>s</a:t>
            </a:r>
            <a:r>
              <a:rPr b="0" i="0" lang="en" sz="1600" u="none" cap="none" strike="noStrike">
                <a:solidFill>
                  <a:schemeClr val="dk2"/>
                </a:solidFill>
                <a:highlight>
                  <a:srgbClr val="FFFFFF"/>
                </a:highlight>
                <a:latin typeface="Open Sans"/>
                <a:ea typeface="Open Sans"/>
                <a:cs typeface="Open Sans"/>
                <a:sym typeface="Open Sans"/>
              </a:rPr>
              <a:t> and want to get a new string built from s, with lower cases only and no spaces</a:t>
            </a:r>
            <a:endParaRPr b="0" i="0" sz="1600" u="none" cap="none" strike="noStrike">
              <a:solidFill>
                <a:schemeClr val="dk2"/>
              </a:solidFill>
              <a:highlight>
                <a:srgbClr val="FFFFFF"/>
              </a:highlight>
              <a:latin typeface="Open Sans"/>
              <a:ea typeface="Open Sans"/>
              <a:cs typeface="Open Sans"/>
              <a:sym typeface="Open Sans"/>
            </a:endParaRPr>
          </a:p>
          <a:p>
            <a:pPr indent="-330200" lvl="0" marL="457200" marR="0" rtl="0" algn="l">
              <a:lnSpc>
                <a:spcPct val="115000"/>
              </a:lnSpc>
              <a:spcBef>
                <a:spcPts val="0"/>
              </a:spcBef>
              <a:spcAft>
                <a:spcPts val="0"/>
              </a:spcAft>
              <a:buClr>
                <a:schemeClr val="dk2"/>
              </a:buClr>
              <a:buSzPts val="1600"/>
              <a:buFont typeface="Open Sans"/>
              <a:buChar char="●"/>
            </a:pPr>
            <a:r>
              <a:rPr b="0" i="0" lang="en" sz="1800" u="none" cap="none" strike="noStrike">
                <a:solidFill>
                  <a:schemeClr val="dk2"/>
                </a:solidFill>
                <a:latin typeface="Open Sans"/>
                <a:ea typeface="Open Sans"/>
                <a:cs typeface="Open Sans"/>
                <a:sym typeface="Open Sans"/>
              </a:rPr>
              <a:t>Data</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lang="en" sz="1600"/>
              <a:t>Read chapter 2 from “Introductory Statistics” available at </a:t>
            </a:r>
            <a:r>
              <a:rPr lang="en" sz="1600" u="sng">
                <a:solidFill>
                  <a:schemeClr val="hlink"/>
                </a:solidFill>
                <a:hlinkClick r:id="rId3"/>
              </a:rPr>
              <a:t>https://openstax.org/details/books/introductory-statistics</a:t>
            </a:r>
            <a:br>
              <a:rPr lang="en" sz="1600"/>
            </a:br>
            <a:r>
              <a:rPr lang="en" sz="1600"/>
              <a:t>Solve HW problems #74, 79, 80, 90, 100</a:t>
            </a:r>
            <a:endParaRPr sz="1600"/>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Explore the BOP data and get more comfortable with them</a:t>
            </a:r>
            <a:endParaRPr b="0" i="0" sz="1600" u="none" cap="none" strike="noStrike">
              <a:solidFill>
                <a:schemeClr val="dk2"/>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553" name="Shape 553"/>
        <p:cNvGrpSpPr/>
        <p:nvPr/>
      </p:nvGrpSpPr>
      <p:grpSpPr>
        <a:xfrm>
          <a:off x="0" y="0"/>
          <a:ext cx="0" cy="0"/>
          <a:chOff x="0" y="0"/>
          <a:chExt cx="0" cy="0"/>
        </a:xfrm>
      </p:grpSpPr>
      <p:sp>
        <p:nvSpPr>
          <p:cNvPr id="554" name="Google Shape;554;p92"/>
          <p:cNvSpPr txBox="1"/>
          <p:nvPr/>
        </p:nvSpPr>
        <p:spPr>
          <a:xfrm>
            <a:off x="1037550" y="1171500"/>
            <a:ext cx="7068900" cy="129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Arial"/>
                <a:ea typeface="Arial"/>
                <a:cs typeface="Arial"/>
                <a:sym typeface="Arial"/>
              </a:rPr>
              <a:t>End of the 2nd session</a:t>
            </a:r>
            <a:endParaRPr b="1" i="0" sz="4800" u="none" cap="none" strike="noStrike">
              <a:solidFill>
                <a:srgbClr val="FFFFF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58" name="Shape 558"/>
        <p:cNvGrpSpPr/>
        <p:nvPr/>
      </p:nvGrpSpPr>
      <p:grpSpPr>
        <a:xfrm>
          <a:off x="0" y="0"/>
          <a:ext cx="0" cy="0"/>
          <a:chOff x="0" y="0"/>
          <a:chExt cx="0" cy="0"/>
        </a:xfrm>
      </p:grpSpPr>
      <p:sp>
        <p:nvSpPr>
          <p:cNvPr id="559" name="Google Shape;559;p93"/>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Session III</a:t>
            </a:r>
            <a:endParaRPr b="1" i="0" sz="5400" u="none" cap="none" strike="noStrike">
              <a:solidFill>
                <a:schemeClr val="accent1"/>
              </a:solidFill>
              <a:latin typeface="PT Sans Narrow"/>
              <a:ea typeface="PT Sans Narrow"/>
              <a:cs typeface="PT Sans Narrow"/>
              <a:sym typeface="PT Sans Narrow"/>
            </a:endParaRPr>
          </a:p>
        </p:txBody>
      </p:sp>
      <p:sp>
        <p:nvSpPr>
          <p:cNvPr id="560" name="Google Shape;560;p93"/>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STEM </a:t>
            </a:r>
            <a:r>
              <a:rPr lang="en"/>
              <a:t>INSTITUTE </a:t>
            </a:r>
            <a:r>
              <a:rPr b="0" i="0" lang="en" sz="2400" u="none" cap="none" strike="noStrike">
                <a:solidFill>
                  <a:schemeClr val="dk2"/>
                </a:solidFill>
                <a:latin typeface="Open Sans"/>
                <a:ea typeface="Open Sans"/>
                <a:cs typeface="Open Sans"/>
                <a:sym typeface="Open Sans"/>
              </a:rPr>
              <a:t>2019</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4" name="Shape 154"/>
        <p:cNvGrpSpPr/>
        <p:nvPr/>
      </p:nvGrpSpPr>
      <p:grpSpPr>
        <a:xfrm>
          <a:off x="0" y="0"/>
          <a:ext cx="0" cy="0"/>
          <a:chOff x="0" y="0"/>
          <a:chExt cx="0" cy="0"/>
        </a:xfrm>
      </p:grpSpPr>
      <p:sp>
        <p:nvSpPr>
          <p:cNvPr id="155" name="Google Shape;155;p3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What is programming?</a:t>
            </a:r>
            <a:endParaRPr b="1" i="0" sz="5400" u="none" cap="none" strike="noStrike">
              <a:solidFill>
                <a:schemeClr val="accent1"/>
              </a:solidFill>
              <a:latin typeface="PT Sans Narrow"/>
              <a:ea typeface="PT Sans Narrow"/>
              <a:cs typeface="PT Sans Narrow"/>
              <a:sym typeface="PT Sans Narrow"/>
            </a:endParaRPr>
          </a:p>
        </p:txBody>
      </p:sp>
      <p:sp>
        <p:nvSpPr>
          <p:cNvPr id="156" name="Google Shape;156;p3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Toward a definition</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64" name="Shape 564"/>
        <p:cNvGrpSpPr/>
        <p:nvPr/>
      </p:nvGrpSpPr>
      <p:grpSpPr>
        <a:xfrm>
          <a:off x="0" y="0"/>
          <a:ext cx="0" cy="0"/>
          <a:chOff x="0" y="0"/>
          <a:chExt cx="0" cy="0"/>
        </a:xfrm>
      </p:grpSpPr>
      <p:sp>
        <p:nvSpPr>
          <p:cNvPr id="565" name="Google Shape;565;p94"/>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More Python</a:t>
            </a:r>
            <a:endParaRPr b="1" i="0" sz="5400" u="none" cap="none" strike="noStrike">
              <a:solidFill>
                <a:schemeClr val="accent1"/>
              </a:solidFill>
              <a:latin typeface="PT Sans Narrow"/>
              <a:ea typeface="PT Sans Narrow"/>
              <a:cs typeface="PT Sans Narrow"/>
              <a:sym typeface="PT Sans Narrow"/>
            </a:endParaRPr>
          </a:p>
        </p:txBody>
      </p:sp>
      <p:sp>
        <p:nvSpPr>
          <p:cNvPr id="566" name="Google Shape;566;p94"/>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9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Outline</a:t>
            </a:r>
            <a:endParaRPr b="1" i="0" sz="3600" u="none" cap="none" strike="noStrike">
              <a:solidFill>
                <a:schemeClr val="accent1"/>
              </a:solidFill>
              <a:latin typeface="PT Sans Narrow"/>
              <a:ea typeface="PT Sans Narrow"/>
              <a:cs typeface="PT Sans Narrow"/>
              <a:sym typeface="PT Sans Narrow"/>
            </a:endParaRPr>
          </a:p>
        </p:txBody>
      </p:sp>
      <p:sp>
        <p:nvSpPr>
          <p:cNvPr id="572" name="Google Shape;572;p95"/>
          <p:cNvSpPr txBox="1"/>
          <p:nvPr>
            <p:ph idx="1" type="body"/>
          </p:nvPr>
        </p:nvSpPr>
        <p:spPr>
          <a:xfrm>
            <a:off x="311700" y="11901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More types - List, Tuple, Dictionary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More calculations with Python</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Defining functions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If statements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Loops</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96"/>
          <p:cNvSpPr txBox="1"/>
          <p:nvPr>
            <p:ph type="title"/>
          </p:nvPr>
        </p:nvSpPr>
        <p:spPr>
          <a:xfrm>
            <a:off x="311700" y="-16457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List</a:t>
            </a:r>
            <a:endParaRPr b="1" i="0" sz="3600" u="none" cap="none" strike="noStrike">
              <a:solidFill>
                <a:schemeClr val="accent1"/>
              </a:solidFill>
              <a:latin typeface="PT Sans Narrow"/>
              <a:ea typeface="PT Sans Narrow"/>
              <a:cs typeface="PT Sans Narrow"/>
              <a:sym typeface="PT Sans Narrow"/>
            </a:endParaRPr>
          </a:p>
        </p:txBody>
      </p:sp>
      <p:sp>
        <p:nvSpPr>
          <p:cNvPr id="578" name="Google Shape;578;p96"/>
          <p:cNvSpPr txBox="1"/>
          <p:nvPr>
            <p:ph idx="1" type="body"/>
          </p:nvPr>
        </p:nvSpPr>
        <p:spPr>
          <a:xfrm>
            <a:off x="311700" y="428125"/>
            <a:ext cx="8520600" cy="4554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dk2"/>
              </a:buClr>
              <a:buSzPts val="1700"/>
              <a:buFont typeface="Open Sans"/>
              <a:buChar char="●"/>
            </a:pPr>
            <a:r>
              <a:rPr b="0" i="0" lang="en" sz="1700" u="none" cap="none" strike="noStrike">
                <a:solidFill>
                  <a:schemeClr val="dk2"/>
                </a:solidFill>
                <a:latin typeface="Open Sans"/>
                <a:ea typeface="Open Sans"/>
                <a:cs typeface="Open Sans"/>
                <a:sym typeface="Open Sans"/>
              </a:rPr>
              <a:t>Mutable collection of elements. Identified by brackets. Can have duplicates</a:t>
            </a:r>
            <a:endParaRPr b="0" i="0" sz="1700" u="none" cap="none" strike="noStrike">
              <a:solidFill>
                <a:schemeClr val="dk2"/>
              </a:solidFill>
              <a:latin typeface="Open Sans"/>
              <a:ea typeface="Open Sans"/>
              <a:cs typeface="Open Sans"/>
              <a:sym typeface="Open Sans"/>
            </a:endParaRPr>
          </a:p>
          <a:p>
            <a:pPr indent="0" lvl="0" marL="0" marR="0" rtl="0" algn="l">
              <a:lnSpc>
                <a:spcPct val="100000"/>
              </a:lnSpc>
              <a:spcBef>
                <a:spcPts val="60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 = [ “apple”, “orange”, “lemon”]</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fruit_list.append(“grape”)</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print(fruit_list)</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fruit_list[2] # starts at position 0</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fruit_list[-2]</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fruit_list[10]</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fruit_list[1:2] # list[start:end] provides the items from start through end-1</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fruit_list[2:]</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del fruit_list[1]</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list1 = [1,2,3]</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list2 = [4,5]</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list3 = list1 + list2 # concatenation</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list1 * 2</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my_list = [“apple”, 1] # list of elements of different types</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number_list1 = list(range(1,10)) # list is a constructor</a:t>
            </a:r>
            <a:endParaRPr b="0" i="0" sz="1700" u="none" cap="none" strike="noStrike">
              <a:solidFill>
                <a:srgbClr val="99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700" u="none" cap="none" strike="noStrike">
                <a:solidFill>
                  <a:srgbClr val="9900FF"/>
                </a:solidFill>
                <a:latin typeface="Open Sans"/>
                <a:ea typeface="Open Sans"/>
                <a:cs typeface="Open Sans"/>
                <a:sym typeface="Open Sans"/>
              </a:rPr>
              <a:t>number_list2 = list(range(3))</a:t>
            </a:r>
            <a:endParaRPr b="0" i="0" sz="1700" u="none" cap="none" strike="noStrike">
              <a:solidFill>
                <a:srgbClr val="9900FF"/>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7"/>
          <p:cNvSpPr txBox="1"/>
          <p:nvPr>
            <p:ph type="title"/>
          </p:nvPr>
        </p:nvSpPr>
        <p:spPr>
          <a:xfrm>
            <a:off x="311700" y="140225"/>
            <a:ext cx="85206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List</a:t>
            </a:r>
            <a:endParaRPr b="1" i="0" sz="3600" u="none" cap="none" strike="noStrike">
              <a:solidFill>
                <a:schemeClr val="accent1"/>
              </a:solidFill>
              <a:latin typeface="PT Sans Narrow"/>
              <a:ea typeface="PT Sans Narrow"/>
              <a:cs typeface="PT Sans Narrow"/>
              <a:sym typeface="PT Sans Narrow"/>
            </a:endParaRPr>
          </a:p>
        </p:txBody>
      </p:sp>
      <p:sp>
        <p:nvSpPr>
          <p:cNvPr id="584" name="Google Shape;584;p97"/>
          <p:cNvSpPr txBox="1"/>
          <p:nvPr>
            <p:ph idx="1" type="body"/>
          </p:nvPr>
        </p:nvSpPr>
        <p:spPr>
          <a:xfrm>
            <a:off x="311700" y="809125"/>
            <a:ext cx="8642400" cy="411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800" u="none" cap="none" strike="noStrike">
                <a:solidFill>
                  <a:schemeClr val="dk2"/>
                </a:solidFill>
              </a:rPr>
              <a:t>Methods</a:t>
            </a:r>
            <a:endParaRPr b="1" i="0" sz="1800" u="none" cap="none" strike="noStrike">
              <a:solidFill>
                <a:schemeClr val="dk2"/>
              </a:solidFill>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sng" cap="none" strike="noStrike">
                <a:solidFill>
                  <a:schemeClr val="hlink"/>
                </a:solidFill>
                <a:latin typeface="Open Sans"/>
                <a:ea typeface="Open Sans"/>
                <a:cs typeface="Open Sans"/>
                <a:sym typeface="Open Sans"/>
                <a:hlinkClick r:id="rId3"/>
              </a:rPr>
              <a:t>https://docs.python.org/3/tutorial/datastructures.html</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list.append(x)</a:t>
            </a:r>
            <a:r>
              <a:rPr b="0" i="0" lang="en" sz="1800" u="none" cap="none" strike="noStrike">
                <a:solidFill>
                  <a:schemeClr val="dk2"/>
                </a:solidFill>
                <a:latin typeface="Open Sans"/>
                <a:ea typeface="Open Sans"/>
                <a:cs typeface="Open Sans"/>
                <a:sym typeface="Open Sans"/>
              </a:rPr>
              <a:t> - Add an item to the end of the list. Equivalent to a[len(a):] = [x]</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list.insert(i, x)</a:t>
            </a:r>
            <a:r>
              <a:rPr b="0" i="0" lang="en" sz="1800" u="none" cap="none" strike="noStrike">
                <a:solidFill>
                  <a:schemeClr val="dk2"/>
                </a:solidFill>
                <a:latin typeface="Open Sans"/>
                <a:ea typeface="Open Sans"/>
                <a:cs typeface="Open Sans"/>
                <a:sym typeface="Open Sans"/>
              </a:rPr>
              <a:t> - Insert an item at a given position. The first argument is the index of the element before which to insert, so a.insert(0, x) inserts at the front of the list, and a.insert(len(a), x) is equivalent to a.append(x).</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list.remove(x) </a:t>
            </a:r>
            <a:r>
              <a:rPr b="0" i="0" lang="en" sz="1800" u="none" cap="none" strike="noStrike">
                <a:solidFill>
                  <a:schemeClr val="dk2"/>
                </a:solidFill>
                <a:latin typeface="Open Sans"/>
                <a:ea typeface="Open Sans"/>
                <a:cs typeface="Open Sans"/>
                <a:sym typeface="Open Sans"/>
              </a:rPr>
              <a:t>- Remove the first item from the list whose value is x. It is an error if there is no such item.</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list.count(x)</a:t>
            </a:r>
            <a:r>
              <a:rPr b="0" i="0" lang="en" sz="1800" u="none" cap="none" strike="noStrike">
                <a:solidFill>
                  <a:schemeClr val="dk2"/>
                </a:solidFill>
                <a:latin typeface="Open Sans"/>
                <a:ea typeface="Open Sans"/>
                <a:cs typeface="Open Sans"/>
                <a:sym typeface="Open Sans"/>
              </a:rPr>
              <a:t> - Return the number of times x appears in the list.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list.sort(key=None, reverse=False)</a:t>
            </a:r>
            <a:r>
              <a:rPr b="0" i="0" lang="en" sz="1800" u="none" cap="none" strike="noStrike">
                <a:solidFill>
                  <a:schemeClr val="dk2"/>
                </a:solidFill>
                <a:latin typeface="Open Sans"/>
                <a:ea typeface="Open Sans"/>
                <a:cs typeface="Open Sans"/>
                <a:sym typeface="Open Sans"/>
              </a:rPr>
              <a:t> - Sort the items of the list in place</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list.reverse()</a:t>
            </a:r>
            <a:r>
              <a:rPr b="0" i="0" lang="en" sz="1800" u="none" cap="none" strike="noStrike">
                <a:solidFill>
                  <a:schemeClr val="dk2"/>
                </a:solidFill>
                <a:latin typeface="Open Sans"/>
                <a:ea typeface="Open Sans"/>
                <a:cs typeface="Open Sans"/>
                <a:sym typeface="Open Sans"/>
              </a:rPr>
              <a:t> - Reverse the elements of the list in place.</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list.copy()</a:t>
            </a:r>
            <a:r>
              <a:rPr b="0" i="0" lang="en" sz="1800" u="none" cap="none" strike="noStrike">
                <a:solidFill>
                  <a:schemeClr val="dk2"/>
                </a:solidFill>
                <a:latin typeface="Open Sans"/>
                <a:ea typeface="Open Sans"/>
                <a:cs typeface="Open Sans"/>
                <a:sym typeface="Open Sans"/>
              </a:rPr>
              <a:t> - Return a shallow copy of the list. Equivalent to a[:].</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3600" u="none" cap="none" strike="noStrike">
              <a:solidFill>
                <a:schemeClr val="accent1"/>
              </a:solidFill>
              <a:latin typeface="PT Sans Narrow"/>
              <a:ea typeface="PT Sans Narrow"/>
              <a:cs typeface="PT Sans Narrow"/>
              <a:sym typeface="PT Sans Narrow"/>
            </a:endParaRPr>
          </a:p>
        </p:txBody>
      </p:sp>
      <p:sp>
        <p:nvSpPr>
          <p:cNvPr id="590" name="Google Shape;590;p9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
        <p:nvSpPr>
          <p:cNvPr id="591" name="Google Shape;591;p98"/>
          <p:cNvSpPr/>
          <p:nvPr/>
        </p:nvSpPr>
        <p:spPr>
          <a:xfrm>
            <a:off x="373650" y="259225"/>
            <a:ext cx="8396700" cy="450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Create a list of 8 sports from an empty list using the append operation only</a:t>
            </a:r>
            <a:endParaRPr b="1" i="0" sz="3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Construct a list composed of the elements from position 2 to 5 using slicing</a:t>
            </a:r>
            <a:endParaRPr b="1" i="0" sz="3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Create a list of lists of ints</a:t>
            </a:r>
            <a:endParaRPr b="1" i="0" sz="3000" u="none" cap="none" strike="noStrike">
              <a:solidFill>
                <a:schemeClr val="dk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Tuple</a:t>
            </a:r>
            <a:endParaRPr b="1" i="0" sz="3600" u="none" cap="none" strike="noStrike">
              <a:solidFill>
                <a:schemeClr val="accent1"/>
              </a:solidFill>
              <a:latin typeface="PT Sans Narrow"/>
              <a:ea typeface="PT Sans Narrow"/>
              <a:cs typeface="PT Sans Narrow"/>
              <a:sym typeface="PT Sans Narrow"/>
            </a:endParaRPr>
          </a:p>
        </p:txBody>
      </p:sp>
      <p:sp>
        <p:nvSpPr>
          <p:cNvPr id="597" name="Google Shape;597;p9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Immutable sequence of elements. Identified by parentheses</a:t>
            </a:r>
            <a:endParaRPr b="0" i="0" sz="1800" u="none" cap="none" strike="noStrike">
              <a:solidFill>
                <a:srgbClr val="000000"/>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accent5"/>
                </a:solidFill>
                <a:latin typeface="Open Sans"/>
                <a:ea typeface="Open Sans"/>
                <a:cs typeface="Open Sans"/>
                <a:sym typeface="Open Sans"/>
              </a:rPr>
              <a:t>t = (5, “John”) </a:t>
            </a:r>
            <a:endParaRPr b="0" i="0" sz="1800" u="none" cap="none" strike="noStrike">
              <a:solidFill>
                <a:schemeClr val="accent5"/>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accent5"/>
                </a:solidFill>
                <a:latin typeface="Open Sans"/>
                <a:ea typeface="Open Sans"/>
                <a:cs typeface="Open Sans"/>
                <a:sym typeface="Open Sans"/>
              </a:rPr>
              <a:t>t[1]</a:t>
            </a:r>
            <a:endParaRPr b="0" i="0" sz="1800" u="none" cap="none" strike="noStrike">
              <a:solidFill>
                <a:schemeClr val="accent5"/>
              </a:solidFill>
              <a:latin typeface="Open Sans"/>
              <a:ea typeface="Open Sans"/>
              <a:cs typeface="Open Sans"/>
              <a:sym typeface="Open Sans"/>
            </a:endParaRPr>
          </a:p>
        </p:txBody>
      </p:sp>
      <p:pic>
        <p:nvPicPr>
          <p:cNvPr id="598" name="Google Shape;598;p99"/>
          <p:cNvPicPr preferRelativeResize="0"/>
          <p:nvPr/>
        </p:nvPicPr>
        <p:blipFill rotWithShape="1">
          <a:blip r:embed="rId3">
            <a:alphaModFix/>
          </a:blip>
          <a:srcRect b="0" l="0" r="0" t="0"/>
          <a:stretch/>
        </p:blipFill>
        <p:spPr>
          <a:xfrm>
            <a:off x="418138" y="2949775"/>
            <a:ext cx="5838825" cy="1619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Dictionary</a:t>
            </a:r>
            <a:endParaRPr b="1" i="0" sz="3600" u="none" cap="none" strike="noStrike">
              <a:solidFill>
                <a:schemeClr val="accent1"/>
              </a:solidFill>
              <a:latin typeface="PT Sans Narrow"/>
              <a:ea typeface="PT Sans Narrow"/>
              <a:cs typeface="PT Sans Narrow"/>
              <a:sym typeface="PT Sans Narrow"/>
            </a:endParaRPr>
          </a:p>
        </p:txBody>
      </p:sp>
      <p:sp>
        <p:nvSpPr>
          <p:cNvPr id="604" name="Google Shape;604;p10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Mutable sequence of elements  where each element can be accessed via a key and has a value. Identified by curly braces</a:t>
            </a:r>
            <a:endParaRPr b="0" i="0" sz="1800" u="none" cap="none" strike="noStrike">
              <a:solidFill>
                <a:srgbClr val="000000"/>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accent5"/>
                </a:solidFill>
                <a:latin typeface="Open Sans"/>
                <a:ea typeface="Open Sans"/>
                <a:cs typeface="Open Sans"/>
                <a:sym typeface="Open Sans"/>
              </a:rPr>
              <a:t>sport = {"John" : "Soccer", "Jim" : "Baseball", "Paul" : "Football"}</a:t>
            </a:r>
            <a:endParaRPr b="0" i="0" sz="1800" u="none" cap="none" strike="noStrike">
              <a:solidFill>
                <a:schemeClr val="accent5"/>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accent5"/>
                </a:solidFill>
                <a:latin typeface="Open Sans"/>
                <a:ea typeface="Open Sans"/>
                <a:cs typeface="Open Sans"/>
                <a:sym typeface="Open Sans"/>
              </a:rPr>
              <a:t>sport[“John”]</a:t>
            </a:r>
            <a:endParaRPr b="0" i="0" sz="1800" u="none" cap="none" strike="noStrike">
              <a:solidFill>
                <a:schemeClr val="accent5"/>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accent5"/>
                </a:solidFill>
                <a:latin typeface="Open Sans"/>
                <a:ea typeface="Open Sans"/>
                <a:cs typeface="Open Sans"/>
                <a:sym typeface="Open Sans"/>
              </a:rPr>
              <a:t>sport[“John”] = “Tennis”</a:t>
            </a:r>
            <a:endParaRPr b="0" i="0" sz="1800" u="none" cap="none" strike="noStrike">
              <a:solidFill>
                <a:schemeClr val="accent5"/>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chemeClr val="accent5"/>
                </a:solidFill>
                <a:latin typeface="Open Sans"/>
                <a:ea typeface="Open Sans"/>
                <a:cs typeface="Open Sans"/>
                <a:sym typeface="Open Sans"/>
              </a:rPr>
              <a:t>del sport[“Paul”]</a:t>
            </a:r>
            <a:endParaRPr b="0" i="0" sz="1800" u="none" cap="none" strike="noStrike">
              <a:solidFill>
                <a:schemeClr val="accent5"/>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8" name="Shape 608"/>
        <p:cNvGrpSpPr/>
        <p:nvPr/>
      </p:nvGrpSpPr>
      <p:grpSpPr>
        <a:xfrm>
          <a:off x="0" y="0"/>
          <a:ext cx="0" cy="0"/>
          <a:chOff x="0" y="0"/>
          <a:chExt cx="0" cy="0"/>
        </a:xfrm>
      </p:grpSpPr>
      <p:sp>
        <p:nvSpPr>
          <p:cNvPr id="609" name="Google Shape;609;p10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Quiz</a:t>
            </a:r>
            <a:endParaRPr b="1" i="0" sz="3600" u="none" cap="none" strike="noStrike">
              <a:solidFill>
                <a:schemeClr val="accent1"/>
              </a:solidFill>
              <a:latin typeface="PT Sans Narrow"/>
              <a:ea typeface="PT Sans Narrow"/>
              <a:cs typeface="PT Sans Narrow"/>
              <a:sym typeface="PT Sans Narrow"/>
            </a:endParaRPr>
          </a:p>
        </p:txBody>
      </p:sp>
      <p:sp>
        <p:nvSpPr>
          <p:cNvPr id="610" name="Google Shape;610;p10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List of grocery items to buy</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Pair of elements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To-do list</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Words and their definitions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Number of each word in a text</a:t>
            </a:r>
            <a:endParaRPr b="0" i="0" sz="1800" u="none" cap="none" strike="noStrike">
              <a:solidFill>
                <a:schemeClr val="dk2"/>
              </a:solidFill>
              <a:latin typeface="Open Sans"/>
              <a:ea typeface="Open Sans"/>
              <a:cs typeface="Open Sans"/>
              <a:sym typeface="Open Sans"/>
            </a:endParaRPr>
          </a:p>
        </p:txBody>
      </p:sp>
      <p:sp>
        <p:nvSpPr>
          <p:cNvPr id="611" name="Google Shape;611;p101"/>
          <p:cNvSpPr/>
          <p:nvPr/>
        </p:nvSpPr>
        <p:spPr>
          <a:xfrm>
            <a:off x="5089725" y="3305275"/>
            <a:ext cx="3460500" cy="14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List, Tuple, Dictionary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1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More Calculations with Python</a:t>
            </a:r>
            <a:endParaRPr b="1" i="0" sz="3600" u="none" cap="none" strike="noStrike">
              <a:solidFill>
                <a:schemeClr val="accent1"/>
              </a:solidFill>
              <a:latin typeface="PT Sans Narrow"/>
              <a:ea typeface="PT Sans Narrow"/>
              <a:cs typeface="PT Sans Narrow"/>
              <a:sym typeface="PT Sans Narrow"/>
            </a:endParaRPr>
          </a:p>
        </p:txBody>
      </p:sp>
      <p:sp>
        <p:nvSpPr>
          <p:cNvPr id="617" name="Google Shape;617;p10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import math</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math.pi</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math.cos(0)</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math.floor(3.4)</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800" u="none" cap="none" strike="noStrike">
                <a:solidFill>
                  <a:srgbClr val="9900FF"/>
                </a:solidFill>
                <a:latin typeface="Open Sans"/>
                <a:ea typeface="Open Sans"/>
                <a:cs typeface="Open Sans"/>
                <a:sym typeface="Open Sans"/>
              </a:rPr>
              <a:t>math.ceil(3.4)</a:t>
            </a:r>
            <a:endParaRPr b="0" i="0" sz="1800" u="none" cap="none" strike="noStrike">
              <a:solidFill>
                <a:srgbClr val="9900FF"/>
              </a:solidFill>
              <a:latin typeface="Open Sans"/>
              <a:ea typeface="Open Sans"/>
              <a:cs typeface="Open Sans"/>
              <a:sym typeface="Open Sans"/>
            </a:endParaRPr>
          </a:p>
        </p:txBody>
      </p:sp>
      <p:sp>
        <p:nvSpPr>
          <p:cNvPr id="618" name="Google Shape;618;p102"/>
          <p:cNvSpPr txBox="1"/>
          <p:nvPr/>
        </p:nvSpPr>
        <p:spPr>
          <a:xfrm>
            <a:off x="341275" y="4113150"/>
            <a:ext cx="7876800" cy="5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https://docs.python.org/3.6/library/math.html</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03"/>
          <p:cNvSpPr txBox="1"/>
          <p:nvPr>
            <p:ph type="title"/>
          </p:nvPr>
        </p:nvSpPr>
        <p:spPr>
          <a:xfrm>
            <a:off x="311700" y="2164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Defining a Function</a:t>
            </a:r>
            <a:endParaRPr b="1" i="0" sz="3600" u="none" cap="none" strike="noStrike">
              <a:solidFill>
                <a:schemeClr val="accent1"/>
              </a:solidFill>
              <a:latin typeface="PT Sans Narrow"/>
              <a:ea typeface="PT Sans Narrow"/>
              <a:cs typeface="PT Sans Narrow"/>
              <a:sym typeface="PT Sans Narrow"/>
            </a:endParaRPr>
          </a:p>
        </p:txBody>
      </p:sp>
      <p:sp>
        <p:nvSpPr>
          <p:cNvPr id="624" name="Google Shape;624;p103"/>
          <p:cNvSpPr txBox="1"/>
          <p:nvPr>
            <p:ph idx="1" type="body"/>
          </p:nvPr>
        </p:nvSpPr>
        <p:spPr>
          <a:xfrm>
            <a:off x="311700" y="920400"/>
            <a:ext cx="8520600" cy="3987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To organize and reuse code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Functions are introduced with the </a:t>
            </a:r>
            <a:r>
              <a:rPr b="0" i="1" lang="en" sz="1800" u="none" cap="none" strike="noStrike">
                <a:solidFill>
                  <a:schemeClr val="dk2"/>
                </a:solidFill>
                <a:latin typeface="Open Sans"/>
                <a:ea typeface="Open Sans"/>
                <a:cs typeface="Open Sans"/>
                <a:sym typeface="Open Sans"/>
              </a:rPr>
              <a:t>def</a:t>
            </a:r>
            <a:r>
              <a:rPr b="0" i="0" lang="en" sz="1800" u="none" cap="none" strike="noStrike">
                <a:solidFill>
                  <a:schemeClr val="dk2"/>
                </a:solidFill>
                <a:latin typeface="Open Sans"/>
                <a:ea typeface="Open Sans"/>
                <a:cs typeface="Open Sans"/>
                <a:sym typeface="Open Sans"/>
              </a:rPr>
              <a:t> keyword</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A function that returns a result uses </a:t>
            </a:r>
            <a:r>
              <a:rPr b="0" i="1" lang="en" sz="1800" u="none" cap="none" strike="noStrike">
                <a:solidFill>
                  <a:schemeClr val="dk2"/>
                </a:solidFill>
                <a:latin typeface="Open Sans"/>
                <a:ea typeface="Open Sans"/>
                <a:cs typeface="Open Sans"/>
                <a:sym typeface="Open Sans"/>
              </a:rPr>
              <a:t>return</a:t>
            </a:r>
            <a:r>
              <a:rPr b="0" i="0" lang="en" sz="1800" u="none" cap="none" strike="noStrike">
                <a:solidFill>
                  <a:schemeClr val="dk2"/>
                </a:solidFill>
                <a:latin typeface="Open Sans"/>
                <a:ea typeface="Open Sans"/>
                <a:cs typeface="Open Sans"/>
                <a:sym typeface="Open Sans"/>
              </a:rPr>
              <a:t> </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Indentation is used to delimit blocks - 4 spaces or tab</a:t>
            </a:r>
            <a:endParaRPr b="0" i="0" sz="18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def simpleFunction():</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print("I made a function")</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def square(x):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return x * 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def square(x):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y = x * 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return y</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800" u="none" cap="none" strike="noStrike">
              <a:solidFill>
                <a:srgbClr val="9900FF"/>
              </a:solidFill>
              <a:latin typeface="Open Sans"/>
              <a:ea typeface="Open Sans"/>
              <a:cs typeface="Open Sans"/>
              <a:sym typeface="Open Sans"/>
            </a:endParaRPr>
          </a:p>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What is a programming?</a:t>
            </a:r>
            <a:endParaRPr b="1" i="0" sz="3600" u="none" cap="none" strike="noStrike">
              <a:solidFill>
                <a:schemeClr val="accent1"/>
              </a:solidFill>
              <a:latin typeface="PT Sans Narrow"/>
              <a:ea typeface="PT Sans Narrow"/>
              <a:cs typeface="PT Sans Narrow"/>
              <a:sym typeface="PT Sans Narrow"/>
            </a:endParaRPr>
          </a:p>
        </p:txBody>
      </p:sp>
      <p:sp>
        <p:nvSpPr>
          <p:cNvPr id="162" name="Google Shape;162;p3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highlight>
                  <a:srgbClr val="FFFFFF"/>
                </a:highlight>
                <a:latin typeface="Open Sans"/>
                <a:ea typeface="Open Sans"/>
                <a:cs typeface="Open Sans"/>
                <a:sym typeface="Open Sans"/>
              </a:rPr>
              <a:t>Programming is about “instructing a computer to perform specific tasks”. These tasks can form an algorithm </a:t>
            </a:r>
            <a:endParaRPr b="0" i="0" sz="1600" u="none" cap="none" strike="noStrike">
              <a:solidFill>
                <a:schemeClr val="dk2"/>
              </a:solidFill>
              <a:highlight>
                <a:srgbClr val="FFFFFF"/>
              </a:highlight>
              <a:latin typeface="Open Sans"/>
              <a:ea typeface="Open Sans"/>
              <a:cs typeface="Open Sans"/>
              <a:sym typeface="Open Sans"/>
            </a:endParaRPr>
          </a:p>
          <a:p>
            <a:pPr indent="-330200" lvl="0" marL="4572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highlight>
                  <a:srgbClr val="FFFFFF"/>
                </a:highlight>
                <a:latin typeface="Open Sans"/>
                <a:ea typeface="Open Sans"/>
                <a:cs typeface="Open Sans"/>
                <a:sym typeface="Open Sans"/>
              </a:rPr>
              <a:t>A programming language </a:t>
            </a:r>
            <a:r>
              <a:rPr b="0" i="0" lang="en" sz="1600" u="none" cap="none" strike="noStrike">
                <a:solidFill>
                  <a:schemeClr val="dk2"/>
                </a:solidFill>
                <a:latin typeface="Open Sans"/>
                <a:ea typeface="Open Sans"/>
                <a:cs typeface="Open Sans"/>
                <a:sym typeface="Open Sans"/>
              </a:rPr>
              <a:t>provides </a:t>
            </a:r>
            <a:r>
              <a:rPr b="0" i="0" lang="en" sz="1600" u="none" cap="none" strike="noStrike">
                <a:solidFill>
                  <a:schemeClr val="dk2"/>
                </a:solidFill>
                <a:highlight>
                  <a:srgbClr val="FFFFFF"/>
                </a:highlight>
                <a:latin typeface="Open Sans"/>
                <a:ea typeface="Open Sans"/>
                <a:cs typeface="Open Sans"/>
                <a:sym typeface="Open Sans"/>
              </a:rPr>
              <a:t>“a vocabulary and set of grammatical rules” for programming  </a:t>
            </a:r>
            <a:endParaRPr b="0" i="0" sz="1600" u="none" cap="none" strike="noStrike">
              <a:solidFill>
                <a:schemeClr val="dk2"/>
              </a:solidFill>
              <a:highlight>
                <a:srgbClr val="FFFFFF"/>
              </a:highlight>
              <a:latin typeface="Open Sans"/>
              <a:ea typeface="Open Sans"/>
              <a:cs typeface="Open Sans"/>
              <a:sym typeface="Open Sans"/>
            </a:endParaRPr>
          </a:p>
        </p:txBody>
      </p:sp>
      <p:sp>
        <p:nvSpPr>
          <p:cNvPr id="163" name="Google Shape;163;p32"/>
          <p:cNvSpPr/>
          <p:nvPr/>
        </p:nvSpPr>
        <p:spPr>
          <a:xfrm>
            <a:off x="157650" y="2658975"/>
            <a:ext cx="2531400" cy="16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SYNTAX</a:t>
            </a:r>
            <a:endParaRPr b="1" i="0" sz="2400" u="none" cap="none" strike="noStrike">
              <a:solidFill>
                <a:srgbClr val="FFFFFF"/>
              </a:solidFill>
              <a:latin typeface="Arial"/>
              <a:ea typeface="Arial"/>
              <a:cs typeface="Arial"/>
              <a:sym typeface="Arial"/>
            </a:endParaRPr>
          </a:p>
        </p:txBody>
      </p:sp>
      <p:sp>
        <p:nvSpPr>
          <p:cNvPr id="164" name="Google Shape;164;p32"/>
          <p:cNvSpPr/>
          <p:nvPr/>
        </p:nvSpPr>
        <p:spPr>
          <a:xfrm>
            <a:off x="4412500" y="2658975"/>
            <a:ext cx="2531400" cy="16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SEMANTICS</a:t>
            </a:r>
            <a:endParaRPr b="1" i="0" sz="2400" u="none" cap="none" strike="noStrike">
              <a:solidFill>
                <a:srgbClr val="FFFFFF"/>
              </a:solidFill>
              <a:latin typeface="Arial"/>
              <a:ea typeface="Arial"/>
              <a:cs typeface="Arial"/>
              <a:sym typeface="Arial"/>
            </a:endParaRPr>
          </a:p>
        </p:txBody>
      </p:sp>
      <p:sp>
        <p:nvSpPr>
          <p:cNvPr id="165" name="Google Shape;165;p32"/>
          <p:cNvSpPr txBox="1"/>
          <p:nvPr/>
        </p:nvSpPr>
        <p:spPr>
          <a:xfrm>
            <a:off x="6490050" y="4705600"/>
            <a:ext cx="2654100" cy="3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0" i="1" lang="en" sz="1100" u="none" cap="none" strike="noStrike">
                <a:solidFill>
                  <a:srgbClr val="000000"/>
                </a:solidFill>
                <a:latin typeface="Open Sans"/>
                <a:ea typeface="Open Sans"/>
                <a:cs typeface="Open Sans"/>
                <a:sym typeface="Open Sans"/>
              </a:rPr>
              <a:t>Source: </a:t>
            </a:r>
            <a:r>
              <a:rPr b="0" i="1" lang="en" sz="1100" u="sng" cap="none" strike="noStrike">
                <a:solidFill>
                  <a:schemeClr val="hlink"/>
                </a:solidFill>
                <a:highlight>
                  <a:srgbClr val="FFFFFF"/>
                </a:highlight>
                <a:latin typeface="Open Sans"/>
                <a:ea typeface="Open Sans"/>
                <a:cs typeface="Open Sans"/>
                <a:sym typeface="Open Sans"/>
                <a:hlinkClick r:id="rId3"/>
              </a:rPr>
              <a:t>http://www.webopedia.com</a:t>
            </a:r>
            <a:endParaRPr b="0" i="1" sz="1100" u="none" cap="none" strike="noStrike">
              <a:solidFill>
                <a:srgbClr val="000000"/>
              </a:solidFill>
              <a:latin typeface="Open Sans"/>
              <a:ea typeface="Open Sans"/>
              <a:cs typeface="Open Sans"/>
              <a:sym typeface="Open Sans"/>
            </a:endParaRPr>
          </a:p>
        </p:txBody>
      </p:sp>
      <p:pic>
        <p:nvPicPr>
          <p:cNvPr id="166" name="Google Shape;166;p32"/>
          <p:cNvPicPr preferRelativeResize="0"/>
          <p:nvPr/>
        </p:nvPicPr>
        <p:blipFill rotWithShape="1">
          <a:blip r:embed="rId4">
            <a:alphaModFix/>
          </a:blip>
          <a:srcRect b="0" l="0" r="0" t="0"/>
          <a:stretch/>
        </p:blipFill>
        <p:spPr>
          <a:xfrm>
            <a:off x="2868425" y="2874400"/>
            <a:ext cx="1352550" cy="1352550"/>
          </a:xfrm>
          <a:prstGeom prst="rect">
            <a:avLst/>
          </a:prstGeom>
          <a:noFill/>
          <a:ln>
            <a:noFill/>
          </a:ln>
        </p:spPr>
      </p:pic>
      <p:pic>
        <p:nvPicPr>
          <p:cNvPr id="167" name="Google Shape;167;p32"/>
          <p:cNvPicPr preferRelativeResize="0"/>
          <p:nvPr/>
        </p:nvPicPr>
        <p:blipFill rotWithShape="1">
          <a:blip r:embed="rId5">
            <a:alphaModFix/>
          </a:blip>
          <a:srcRect b="0" l="0" r="0" t="0"/>
          <a:stretch/>
        </p:blipFill>
        <p:spPr>
          <a:xfrm>
            <a:off x="7136175" y="2830050"/>
            <a:ext cx="1803401" cy="1352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04"/>
          <p:cNvSpPr/>
          <p:nvPr/>
        </p:nvSpPr>
        <p:spPr>
          <a:xfrm>
            <a:off x="944350" y="634975"/>
            <a:ext cx="6944100" cy="380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Define a function that returns the power of 2</a:t>
            </a:r>
            <a:endParaRPr b="1" i="0" sz="3000" u="none" cap="none" strike="noStrike">
              <a:solidFill>
                <a:schemeClr val="dk2"/>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05"/>
          <p:cNvSpPr txBox="1"/>
          <p:nvPr>
            <p:ph type="title"/>
          </p:nvPr>
        </p:nvSpPr>
        <p:spPr>
          <a:xfrm>
            <a:off x="311700" y="2164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If Statements</a:t>
            </a:r>
            <a:endParaRPr b="1" i="0" sz="3600" u="none" cap="none" strike="noStrike">
              <a:solidFill>
                <a:schemeClr val="accent1"/>
              </a:solidFill>
              <a:latin typeface="PT Sans Narrow"/>
              <a:ea typeface="PT Sans Narrow"/>
              <a:cs typeface="PT Sans Narrow"/>
              <a:sym typeface="PT Sans Narrow"/>
            </a:endParaRPr>
          </a:p>
        </p:txBody>
      </p:sp>
      <p:sp>
        <p:nvSpPr>
          <p:cNvPr id="635" name="Google Shape;635;p105"/>
          <p:cNvSpPr txBox="1"/>
          <p:nvPr>
            <p:ph idx="1" type="body"/>
          </p:nvPr>
        </p:nvSpPr>
        <p:spPr>
          <a:xfrm>
            <a:off x="311700" y="961525"/>
            <a:ext cx="8520600" cy="396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1" lang="en" sz="1800" u="none" cap="none" strike="noStrike">
                <a:solidFill>
                  <a:schemeClr val="dk2"/>
                </a:solidFill>
                <a:latin typeface="Open Sans"/>
                <a:ea typeface="Open Sans"/>
                <a:cs typeface="Open Sans"/>
                <a:sym typeface="Open Sans"/>
              </a:rPr>
              <a:t>if, elif</a:t>
            </a:r>
            <a:r>
              <a:rPr b="0" i="0" lang="en" sz="1800" u="none" cap="none" strike="noStrike">
                <a:solidFill>
                  <a:schemeClr val="dk2"/>
                </a:solidFill>
                <a:latin typeface="Open Sans"/>
                <a:ea typeface="Open Sans"/>
                <a:cs typeface="Open Sans"/>
                <a:sym typeface="Open Sans"/>
              </a:rPr>
              <a:t> and </a:t>
            </a:r>
            <a:r>
              <a:rPr b="0" i="1" lang="en" sz="1800" u="none" cap="none" strike="noStrike">
                <a:solidFill>
                  <a:schemeClr val="dk2"/>
                </a:solidFill>
                <a:latin typeface="Open Sans"/>
                <a:ea typeface="Open Sans"/>
                <a:cs typeface="Open Sans"/>
                <a:sym typeface="Open Sans"/>
              </a:rPr>
              <a:t>else</a:t>
            </a:r>
            <a:r>
              <a:rPr b="0" i="0" lang="en" sz="1800" u="none" cap="none" strike="noStrike">
                <a:solidFill>
                  <a:schemeClr val="dk2"/>
                </a:solidFill>
                <a:latin typeface="Open Sans"/>
                <a:ea typeface="Open Sans"/>
                <a:cs typeface="Open Sans"/>
                <a:sym typeface="Open Sans"/>
              </a:rPr>
              <a:t> are used to write conditionals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Indentation is used to delimit blocks - 4 spaces or tab</a:t>
            </a:r>
            <a:endParaRPr b="0" i="0" sz="18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if x &lt; 0:</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    print ("Negative number")</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if x &lt; 0:</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    print ("&lt;0")</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else:</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    print ("&gt;= 0”)</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if x == 0:</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    print("Zero number")</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elif x &lt; 0:</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    print ("Negative number")</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else:</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400" u="none" cap="none" strike="noStrike">
                <a:solidFill>
                  <a:srgbClr val="0000FF"/>
                </a:solidFill>
                <a:latin typeface="Open Sans"/>
                <a:ea typeface="Open Sans"/>
                <a:cs typeface="Open Sans"/>
                <a:sym typeface="Open Sans"/>
              </a:rPr>
              <a:t>    print ("Positive number")</a:t>
            </a:r>
            <a:endParaRPr b="0" i="0" sz="14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t/>
            </a:r>
            <a:endParaRPr b="0" i="0" sz="1400" u="none" cap="none" strike="noStrike">
              <a:solidFill>
                <a:schemeClr val="accent5"/>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106"/>
          <p:cNvSpPr/>
          <p:nvPr/>
        </p:nvSpPr>
        <p:spPr>
          <a:xfrm>
            <a:off x="727250" y="690950"/>
            <a:ext cx="7395000" cy="376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Define a function that returns </a:t>
            </a:r>
            <a:br>
              <a:rPr b="1" i="0" lang="en" sz="3000" u="none" cap="none" strike="noStrike">
                <a:solidFill>
                  <a:schemeClr val="dk2"/>
                </a:solidFill>
                <a:latin typeface="Arial"/>
                <a:ea typeface="Arial"/>
                <a:cs typeface="Arial"/>
                <a:sym typeface="Arial"/>
              </a:rPr>
            </a:br>
            <a:r>
              <a:rPr b="1" i="0" lang="en" sz="3000" u="none" cap="none" strike="noStrike">
                <a:solidFill>
                  <a:schemeClr val="dk2"/>
                </a:solidFill>
                <a:latin typeface="Arial"/>
                <a:ea typeface="Arial"/>
                <a:cs typeface="Arial"/>
                <a:sym typeface="Arial"/>
              </a:rPr>
              <a:t>the max of 2 ints</a:t>
            </a:r>
            <a:endParaRPr b="1" i="0" sz="3000" u="none" cap="none" strike="noStrike">
              <a:solidFill>
                <a:schemeClr val="dk2"/>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Homework</a:t>
            </a:r>
            <a:endParaRPr b="1" i="0" sz="3600" u="none" cap="none" strike="noStrike">
              <a:solidFill>
                <a:schemeClr val="accent1"/>
              </a:solidFill>
              <a:latin typeface="PT Sans Narrow"/>
              <a:ea typeface="PT Sans Narrow"/>
              <a:cs typeface="PT Sans Narrow"/>
              <a:sym typeface="PT Sans Narrow"/>
            </a:endParaRPr>
          </a:p>
        </p:txBody>
      </p:sp>
      <p:sp>
        <p:nvSpPr>
          <p:cNvPr id="646" name="Google Shape;646;p10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Python</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highlight>
                  <a:srgbClr val="FFFFFF"/>
                </a:highlight>
                <a:latin typeface="Open Sans"/>
                <a:ea typeface="Open Sans"/>
                <a:cs typeface="Open Sans"/>
                <a:sym typeface="Open Sans"/>
              </a:rPr>
              <a:t>Define a function that returns the maximum of 3 numbers and pretty print the answer</a:t>
            </a:r>
            <a:endParaRPr b="0" i="0" sz="1600" u="none" cap="none" strike="noStrike">
              <a:solidFill>
                <a:schemeClr val="dk2"/>
              </a:solidFill>
              <a:highlight>
                <a:srgbClr val="FFFFFF"/>
              </a:highlight>
              <a:latin typeface="Open Sans"/>
              <a:ea typeface="Open Sans"/>
              <a:cs typeface="Open Sans"/>
              <a:sym typeface="Open Sans"/>
            </a:endParaRPr>
          </a:p>
          <a:p>
            <a:pPr indent="-330200" lvl="0" marL="457200" marR="0" rtl="0" algn="l">
              <a:lnSpc>
                <a:spcPct val="115000"/>
              </a:lnSpc>
              <a:spcBef>
                <a:spcPts val="0"/>
              </a:spcBef>
              <a:spcAft>
                <a:spcPts val="0"/>
              </a:spcAft>
              <a:buClr>
                <a:schemeClr val="dk2"/>
              </a:buClr>
              <a:buSzPts val="1600"/>
              <a:buFont typeface="Open Sans"/>
              <a:buChar char="●"/>
            </a:pPr>
            <a:r>
              <a:rPr b="0" i="0" lang="en" sz="1800" u="none" cap="none" strike="noStrike">
                <a:solidFill>
                  <a:schemeClr val="dk2"/>
                </a:solidFill>
                <a:latin typeface="Open Sans"/>
                <a:ea typeface="Open Sans"/>
                <a:cs typeface="Open Sans"/>
                <a:sym typeface="Open Sans"/>
              </a:rPr>
              <a:t>Data</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Explore the BOP data and get more comfortable with them</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lang="en" sz="1600"/>
              <a:t>If you have not yet done so, read chapters 1 and 2 of </a:t>
            </a:r>
            <a:r>
              <a:rPr lang="en" sz="1600" u="sng">
                <a:solidFill>
                  <a:schemeClr val="hlink"/>
                </a:solidFill>
                <a:hlinkClick r:id="rId3"/>
              </a:rPr>
              <a:t>https://openstax.org/details/books/introductory-statistics</a:t>
            </a:r>
            <a:br>
              <a:rPr lang="en" sz="1600"/>
            </a:br>
            <a:r>
              <a:rPr lang="en" sz="1600"/>
              <a:t>Solve problems CH 1 #80, 85, 86, 88; CH 2 #74, 79, 80, 90, 100</a:t>
            </a:r>
            <a:endParaRPr sz="1600"/>
          </a:p>
          <a:p>
            <a:pPr indent="0" lvl="0" marL="914400" marR="0" rtl="0" algn="l">
              <a:lnSpc>
                <a:spcPct val="115000"/>
              </a:lnSpc>
              <a:spcBef>
                <a:spcPts val="0"/>
              </a:spcBef>
              <a:spcAft>
                <a:spcPts val="0"/>
              </a:spcAft>
              <a:buNone/>
            </a:pPr>
            <a:r>
              <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650" name="Shape 650"/>
        <p:cNvGrpSpPr/>
        <p:nvPr/>
      </p:nvGrpSpPr>
      <p:grpSpPr>
        <a:xfrm>
          <a:off x="0" y="0"/>
          <a:ext cx="0" cy="0"/>
          <a:chOff x="0" y="0"/>
          <a:chExt cx="0" cy="0"/>
        </a:xfrm>
      </p:grpSpPr>
      <p:sp>
        <p:nvSpPr>
          <p:cNvPr id="651" name="Google Shape;651;p108"/>
          <p:cNvSpPr txBox="1"/>
          <p:nvPr/>
        </p:nvSpPr>
        <p:spPr>
          <a:xfrm>
            <a:off x="1037550" y="1171500"/>
            <a:ext cx="7068900" cy="129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Arial"/>
                <a:ea typeface="Arial"/>
                <a:cs typeface="Arial"/>
                <a:sym typeface="Arial"/>
              </a:rPr>
              <a:t>End of the 3rd session</a:t>
            </a:r>
            <a:endParaRPr b="1" i="0" sz="4800" u="none" cap="none" strike="noStrike">
              <a:solidFill>
                <a:srgbClr val="FFFFF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55" name="Shape 655"/>
        <p:cNvGrpSpPr/>
        <p:nvPr/>
      </p:nvGrpSpPr>
      <p:grpSpPr>
        <a:xfrm>
          <a:off x="0" y="0"/>
          <a:ext cx="0" cy="0"/>
          <a:chOff x="0" y="0"/>
          <a:chExt cx="0" cy="0"/>
        </a:xfrm>
      </p:grpSpPr>
      <p:sp>
        <p:nvSpPr>
          <p:cNvPr id="656" name="Google Shape;656;p109"/>
          <p:cNvSpPr txBox="1"/>
          <p:nvPr>
            <p:ph type="ctrTitle"/>
          </p:nvPr>
        </p:nvSpPr>
        <p:spPr>
          <a:xfrm>
            <a:off x="990600" y="1828800"/>
            <a:ext cx="7163700" cy="99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Data</a:t>
            </a:r>
            <a:r>
              <a:rPr b="1" i="0" lang="en" sz="5400" u="none" cap="none" strike="noStrike">
                <a:solidFill>
                  <a:srgbClr val="000000"/>
                </a:solidFill>
                <a:latin typeface="PT Sans Narrow"/>
                <a:ea typeface="PT Sans Narrow"/>
                <a:cs typeface="PT Sans Narrow"/>
                <a:sym typeface="PT Sans Narrow"/>
              </a:rPr>
              <a:t> </a:t>
            </a:r>
            <a:r>
              <a:rPr b="1" i="0" lang="en" sz="5400" u="none" cap="none" strike="noStrike">
                <a:solidFill>
                  <a:schemeClr val="accent1"/>
                </a:solidFill>
                <a:latin typeface="PT Sans Narrow"/>
                <a:ea typeface="PT Sans Narrow"/>
                <a:cs typeface="PT Sans Narrow"/>
                <a:sym typeface="PT Sans Narrow"/>
              </a:rPr>
              <a:t>Science with Python</a:t>
            </a:r>
            <a:endParaRPr b="1" i="0" sz="5400" u="none" cap="none" strike="noStrike">
              <a:solidFill>
                <a:schemeClr val="accent1"/>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Session IV</a:t>
            </a:r>
            <a:endParaRPr b="1" i="0" sz="5400" u="none" cap="none" strike="noStrike">
              <a:solidFill>
                <a:schemeClr val="accent1"/>
              </a:solidFill>
              <a:latin typeface="PT Sans Narrow"/>
              <a:ea typeface="PT Sans Narrow"/>
              <a:cs typeface="PT Sans Narrow"/>
              <a:sym typeface="PT Sans Narrow"/>
            </a:endParaRPr>
          </a:p>
        </p:txBody>
      </p:sp>
      <p:sp>
        <p:nvSpPr>
          <p:cNvPr id="657" name="Google Shape;657;p109"/>
          <p:cNvSpPr txBox="1"/>
          <p:nvPr>
            <p:ph idx="1" type="subTitle"/>
          </p:nvPr>
        </p:nvSpPr>
        <p:spPr>
          <a:xfrm>
            <a:off x="2072100" y="2864700"/>
            <a:ext cx="49383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rPr b="0" i="0" lang="en" sz="2400" u="none" cap="none" strike="noStrike">
                <a:solidFill>
                  <a:schemeClr val="dk2"/>
                </a:solidFill>
                <a:latin typeface="Open Sans"/>
                <a:ea typeface="Open Sans"/>
                <a:cs typeface="Open Sans"/>
                <a:sym typeface="Open Sans"/>
              </a:rPr>
              <a:t>STEM </a:t>
            </a:r>
            <a:r>
              <a:rPr lang="en"/>
              <a:t>INSTITUTE </a:t>
            </a:r>
            <a:r>
              <a:rPr b="0" i="0" lang="en" sz="2400" u="none" cap="none" strike="noStrike">
                <a:solidFill>
                  <a:schemeClr val="dk2"/>
                </a:solidFill>
                <a:latin typeface="Open Sans"/>
                <a:ea typeface="Open Sans"/>
                <a:cs typeface="Open Sans"/>
                <a:sym typeface="Open Sans"/>
              </a:rPr>
              <a:t>201</a:t>
            </a:r>
            <a:r>
              <a:rPr lang="en"/>
              <a:t>9</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61" name="Shape 661"/>
        <p:cNvGrpSpPr/>
        <p:nvPr/>
      </p:nvGrpSpPr>
      <p:grpSpPr>
        <a:xfrm>
          <a:off x="0" y="0"/>
          <a:ext cx="0" cy="0"/>
          <a:chOff x="0" y="0"/>
          <a:chExt cx="0" cy="0"/>
        </a:xfrm>
      </p:grpSpPr>
      <p:sp>
        <p:nvSpPr>
          <p:cNvPr id="662" name="Google Shape;662;p110"/>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More Python</a:t>
            </a:r>
            <a:endParaRPr b="1" i="0" sz="5400" u="none" cap="none" strike="noStrike">
              <a:solidFill>
                <a:schemeClr val="accent1"/>
              </a:solidFill>
              <a:latin typeface="PT Sans Narrow"/>
              <a:ea typeface="PT Sans Narrow"/>
              <a:cs typeface="PT Sans Narrow"/>
              <a:sym typeface="PT Sans Narrow"/>
            </a:endParaRPr>
          </a:p>
        </p:txBody>
      </p:sp>
      <p:sp>
        <p:nvSpPr>
          <p:cNvPr id="663" name="Google Shape;663;p110"/>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Solution of the homework</a:t>
            </a:r>
            <a:endParaRPr b="1" i="0" sz="3600" u="none" cap="none" strike="noStrike">
              <a:solidFill>
                <a:schemeClr val="accent1"/>
              </a:solidFill>
              <a:latin typeface="PT Sans Narrow"/>
              <a:ea typeface="PT Sans Narrow"/>
              <a:cs typeface="PT Sans Narrow"/>
              <a:sym typeface="PT Sans Narrow"/>
            </a:endParaRPr>
          </a:p>
        </p:txBody>
      </p:sp>
      <p:sp>
        <p:nvSpPr>
          <p:cNvPr id="669" name="Google Shape;669;p11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2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def max3(x, y, z):</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max = 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if y &gt; max: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max = y    </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if z &gt; max: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max = z</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if y &gt; z:</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max = y</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print("The max of " + str(x) + ", " + str(y) + ", " + str(z) + " is " + str(max))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return max</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400"/>
              </a:spcBef>
              <a:spcAft>
                <a:spcPts val="4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12"/>
          <p:cNvSpPr/>
          <p:nvPr/>
        </p:nvSpPr>
        <p:spPr>
          <a:xfrm>
            <a:off x="752300" y="540650"/>
            <a:ext cx="7328400" cy="413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Define a function that compares the lengths of 2 strings and returns the longest string</a:t>
            </a:r>
            <a:endParaRPr b="1" i="0" sz="3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NB: If the strings have the same length, return the concatenation of the 2 strings</a:t>
            </a:r>
            <a:endParaRPr b="1" i="0" sz="3000" u="none" cap="none" strike="noStrike">
              <a:solidFill>
                <a:schemeClr val="dk2"/>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13"/>
          <p:cNvSpPr txBox="1"/>
          <p:nvPr>
            <p:ph type="title"/>
          </p:nvPr>
        </p:nvSpPr>
        <p:spPr>
          <a:xfrm>
            <a:off x="311700" y="7605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Loops</a:t>
            </a:r>
            <a:endParaRPr b="1" i="0" sz="3600" u="none" cap="none" strike="noStrike">
              <a:solidFill>
                <a:schemeClr val="accent1"/>
              </a:solidFill>
              <a:latin typeface="PT Sans Narrow"/>
              <a:ea typeface="PT Sans Narrow"/>
              <a:cs typeface="PT Sans Narrow"/>
              <a:sym typeface="PT Sans Narrow"/>
            </a:endParaRPr>
          </a:p>
        </p:txBody>
      </p:sp>
      <p:sp>
        <p:nvSpPr>
          <p:cNvPr id="680" name="Google Shape;680;p113"/>
          <p:cNvSpPr txBox="1"/>
          <p:nvPr>
            <p:ph idx="1" type="body"/>
          </p:nvPr>
        </p:nvSpPr>
        <p:spPr>
          <a:xfrm>
            <a:off x="311700" y="841425"/>
            <a:ext cx="8520600" cy="356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Loops are used to repeat pieces of code</a:t>
            </a:r>
            <a:endParaRPr b="0"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for x in range(0,5):</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print(“Hello World”)</a:t>
            </a:r>
            <a:endParaRPr b="0" i="0" sz="1800" u="none" cap="none" strike="noStrike">
              <a:solidFill>
                <a:srgbClr val="00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 print the elements of a list</a:t>
            </a:r>
            <a:endParaRPr b="0" i="0" sz="1800" u="none" cap="none" strike="noStrike">
              <a:solidFill>
                <a:srgbClr val="0000FF"/>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my_list = [10,2,3]</a:t>
            </a:r>
            <a:endParaRPr b="0" i="0" sz="1800" u="none" cap="none" strike="noStrike">
              <a:solidFill>
                <a:srgbClr val="0000FF"/>
              </a:solidFill>
              <a:latin typeface="Open Sans"/>
              <a:ea typeface="Open Sans"/>
              <a:cs typeface="Open Sans"/>
              <a:sym typeface="Open Sans"/>
            </a:endParaRPr>
          </a:p>
          <a:p>
            <a:pPr indent="0" lvl="0" marL="0" marR="0" rtl="0" algn="l">
              <a:lnSpc>
                <a:spcPct val="100000"/>
              </a:lnSpc>
              <a:spcBef>
                <a:spcPts val="1600"/>
              </a:spcBef>
              <a:spcAft>
                <a:spcPts val="0"/>
              </a:spcAft>
              <a:buClr>
                <a:schemeClr val="dk2"/>
              </a:buClr>
              <a:buSzPts val="1800"/>
              <a:buFont typeface="Open Sans"/>
              <a:buNone/>
            </a:pPr>
            <a:r>
              <a:rPr b="0" i="0" lang="en" sz="1800" u="none" cap="none" strike="noStrike">
                <a:solidFill>
                  <a:srgbClr val="0000FF"/>
                </a:solidFill>
                <a:latin typeface="Open Sans"/>
                <a:ea typeface="Open Sans"/>
                <a:cs typeface="Open Sans"/>
                <a:sym typeface="Open Sans"/>
              </a:rPr>
              <a:t>for elt in my_list:</a:t>
            </a:r>
            <a:endParaRPr>
              <a:solidFill>
                <a:srgbClr val="0000FF"/>
              </a:solidFill>
            </a:endParaRPr>
          </a:p>
          <a:p>
            <a:pPr indent="0" lvl="0" marL="0" marR="0" rtl="0" algn="l">
              <a:lnSpc>
                <a:spcPct val="100000"/>
              </a:lnSpc>
              <a:spcBef>
                <a:spcPts val="0"/>
              </a:spcBef>
              <a:spcAft>
                <a:spcPts val="0"/>
              </a:spcAft>
              <a:buClr>
                <a:schemeClr val="dk2"/>
              </a:buClr>
              <a:buSzPts val="1800"/>
              <a:buFont typeface="Open Sans"/>
              <a:buNone/>
            </a:pPr>
            <a:r>
              <a:rPr lang="en">
                <a:solidFill>
                  <a:srgbClr val="0000FF"/>
                </a:solidFill>
              </a:rPr>
              <a:t>    print(elt)</a:t>
            </a:r>
            <a:endParaRPr b="0" i="0" sz="1800" u="none" cap="none" strike="noStrike">
              <a:solidFill>
                <a:srgbClr val="0000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Programming Languages</a:t>
            </a:r>
            <a:endParaRPr b="1" i="0" sz="3600" u="none" cap="none" strike="noStrike">
              <a:solidFill>
                <a:schemeClr val="accent1"/>
              </a:solidFill>
              <a:latin typeface="PT Sans Narrow"/>
              <a:ea typeface="PT Sans Narrow"/>
              <a:cs typeface="PT Sans Narrow"/>
              <a:sym typeface="PT Sans Narrow"/>
            </a:endParaRPr>
          </a:p>
        </p:txBody>
      </p:sp>
      <p:sp>
        <p:nvSpPr>
          <p:cNvPr id="173" name="Google Shape;173;p3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Open Sans"/>
              <a:buNone/>
            </a:pPr>
            <a:r>
              <a:t/>
            </a:r>
            <a:endParaRPr b="0" i="0" sz="1800" u="none" cap="none" strike="noStrike">
              <a:solidFill>
                <a:schemeClr val="dk2"/>
              </a:solidFill>
              <a:latin typeface="Open Sans"/>
              <a:ea typeface="Open Sans"/>
              <a:cs typeface="Open Sans"/>
              <a:sym typeface="Open Sans"/>
            </a:endParaRPr>
          </a:p>
        </p:txBody>
      </p:sp>
      <p:pic>
        <p:nvPicPr>
          <p:cNvPr id="174" name="Google Shape;174;p33"/>
          <p:cNvPicPr preferRelativeResize="0"/>
          <p:nvPr/>
        </p:nvPicPr>
        <p:blipFill rotWithShape="1">
          <a:blip r:embed="rId3">
            <a:alphaModFix/>
          </a:blip>
          <a:srcRect b="0" l="0" r="0" t="0"/>
          <a:stretch/>
        </p:blipFill>
        <p:spPr>
          <a:xfrm>
            <a:off x="1804975" y="1266313"/>
            <a:ext cx="5534025" cy="35337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14"/>
          <p:cNvSpPr/>
          <p:nvPr/>
        </p:nvSpPr>
        <p:spPr>
          <a:xfrm>
            <a:off x="877550" y="145650"/>
            <a:ext cx="7077600" cy="4833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1" i="1"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1" lang="en" sz="2800" u="none" cap="none" strike="noStrike">
                <a:solidFill>
                  <a:schemeClr val="dk2"/>
                </a:solidFill>
                <a:latin typeface="Arial"/>
                <a:ea typeface="Arial"/>
                <a:cs typeface="Arial"/>
                <a:sym typeface="Arial"/>
              </a:rPr>
              <a:t>Pair programming exercise - one person dictates the code, one person write the code</a:t>
            </a:r>
            <a:endParaRPr b="1" i="1"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dk2"/>
                </a:solidFill>
                <a:latin typeface="Arial"/>
                <a:ea typeface="Arial"/>
                <a:cs typeface="Arial"/>
                <a:sym typeface="Arial"/>
              </a:rPr>
              <a:t>Write a loop that pretty-print the elements of list</a:t>
            </a:r>
            <a:endParaRPr b="1"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dk2"/>
                </a:solidFill>
                <a:latin typeface="Arial"/>
                <a:ea typeface="Arial"/>
                <a:cs typeface="Arial"/>
                <a:sym typeface="Arial"/>
              </a:rPr>
              <a:t>Write a loop that sum the elements of a list of int</a:t>
            </a:r>
            <a:endParaRPr b="1"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89" name="Shape 689"/>
        <p:cNvGrpSpPr/>
        <p:nvPr/>
      </p:nvGrpSpPr>
      <p:grpSpPr>
        <a:xfrm>
          <a:off x="0" y="0"/>
          <a:ext cx="0" cy="0"/>
          <a:chOff x="0" y="0"/>
          <a:chExt cx="0" cy="0"/>
        </a:xfrm>
      </p:grpSpPr>
      <p:sp>
        <p:nvSpPr>
          <p:cNvPr id="690" name="Google Shape;690;p11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5400"/>
              <a:buFont typeface="PT Sans Narrow"/>
              <a:buNone/>
            </a:pPr>
            <a:r>
              <a:rPr b="1" i="0" lang="en" sz="5400" u="none" cap="none" strike="noStrike">
                <a:solidFill>
                  <a:schemeClr val="accent1"/>
                </a:solidFill>
                <a:latin typeface="PT Sans Narrow"/>
                <a:ea typeface="PT Sans Narrow"/>
                <a:cs typeface="PT Sans Narrow"/>
                <a:sym typeface="PT Sans Narrow"/>
              </a:rPr>
              <a:t>Statistics</a:t>
            </a:r>
            <a:endParaRPr b="1" i="0" sz="5400" u="none" cap="none" strike="noStrike">
              <a:solidFill>
                <a:schemeClr val="accent1"/>
              </a:solidFill>
              <a:latin typeface="PT Sans Narrow"/>
              <a:ea typeface="PT Sans Narrow"/>
              <a:cs typeface="PT Sans Narrow"/>
              <a:sym typeface="PT Sans Narrow"/>
            </a:endParaRPr>
          </a:p>
        </p:txBody>
      </p:sp>
      <p:sp>
        <p:nvSpPr>
          <p:cNvPr id="691" name="Google Shape;691;p11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Open Sans"/>
              <a:buNone/>
            </a:pPr>
            <a:r>
              <a:t/>
            </a:r>
            <a:endParaRPr b="0" i="0" sz="2400" u="none" cap="none" strike="noStrike">
              <a:solidFill>
                <a:schemeClr val="dk2"/>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Outline</a:t>
            </a:r>
            <a:endParaRPr b="1" i="0" sz="3600" u="none" cap="none" strike="noStrike">
              <a:solidFill>
                <a:schemeClr val="accent1"/>
              </a:solidFill>
              <a:latin typeface="PT Sans Narrow"/>
              <a:ea typeface="PT Sans Narrow"/>
              <a:cs typeface="PT Sans Narrow"/>
              <a:sym typeface="PT Sans Narrow"/>
            </a:endParaRPr>
          </a:p>
        </p:txBody>
      </p:sp>
      <p:sp>
        <p:nvSpPr>
          <p:cNvPr id="697" name="Google Shape;697;p11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Fundamentals of statistics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Variables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Measure of central tendency</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Five number summary</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Skewness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Measure of spread</a:t>
            </a:r>
            <a:endParaRPr b="0" i="0" sz="1800" u="none" cap="none" strike="noStrike">
              <a:solidFill>
                <a:schemeClr val="dk2"/>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17"/>
          <p:cNvSpPr txBox="1"/>
          <p:nvPr>
            <p:ph type="title"/>
          </p:nvPr>
        </p:nvSpPr>
        <p:spPr>
          <a:xfrm>
            <a:off x="311700" y="1402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Fundamentals of Statistics</a:t>
            </a:r>
            <a:endParaRPr b="1" i="0" sz="3600" u="none" cap="none" strike="noStrike">
              <a:solidFill>
                <a:schemeClr val="accent1"/>
              </a:solidFill>
              <a:latin typeface="PT Sans Narrow"/>
              <a:ea typeface="PT Sans Narrow"/>
              <a:cs typeface="PT Sans Narrow"/>
              <a:sym typeface="PT Sans Narrow"/>
            </a:endParaRPr>
          </a:p>
        </p:txBody>
      </p:sp>
      <p:sp>
        <p:nvSpPr>
          <p:cNvPr id="703" name="Google Shape;703;p117"/>
          <p:cNvSpPr txBox="1"/>
          <p:nvPr>
            <p:ph idx="1" type="body"/>
          </p:nvPr>
        </p:nvSpPr>
        <p:spPr>
          <a:xfrm>
            <a:off x="311700" y="885325"/>
            <a:ext cx="8520600" cy="3571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Open Sans"/>
              <a:buChar char="●"/>
            </a:pPr>
            <a:r>
              <a:rPr b="1" i="0" lang="en" sz="2000" u="none" cap="none" strike="noStrike">
                <a:solidFill>
                  <a:schemeClr val="dk2"/>
                </a:solidFill>
                <a:latin typeface="Open Sans"/>
                <a:ea typeface="Open Sans"/>
                <a:cs typeface="Open Sans"/>
                <a:sym typeface="Open Sans"/>
              </a:rPr>
              <a:t>Statistics</a:t>
            </a:r>
            <a:r>
              <a:rPr b="0" i="0" lang="en" sz="2000" u="none" cap="none" strike="noStrike">
                <a:solidFill>
                  <a:schemeClr val="dk2"/>
                </a:solidFill>
                <a:latin typeface="Open Sans"/>
                <a:ea typeface="Open Sans"/>
                <a:cs typeface="Open Sans"/>
                <a:sym typeface="Open Sans"/>
              </a:rPr>
              <a:t> is the science of collecting, organizing, summarizing, and analyzing data</a:t>
            </a:r>
            <a:endParaRPr b="0" i="0" sz="2000" u="none" cap="none" strike="noStrike">
              <a:solidFill>
                <a:schemeClr val="dk2"/>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Moreover, statistics is about providing a </a:t>
            </a:r>
            <a:r>
              <a:rPr b="1" i="0" lang="en" sz="2000" u="none" cap="none" strike="noStrike">
                <a:solidFill>
                  <a:schemeClr val="dk2"/>
                </a:solidFill>
                <a:latin typeface="Open Sans"/>
                <a:ea typeface="Open Sans"/>
                <a:cs typeface="Open Sans"/>
                <a:sym typeface="Open Sans"/>
              </a:rPr>
              <a:t>measure of confidence </a:t>
            </a:r>
            <a:r>
              <a:rPr b="0" i="0" lang="en" sz="2000" u="none" cap="none" strike="noStrike">
                <a:solidFill>
                  <a:schemeClr val="dk2"/>
                </a:solidFill>
                <a:latin typeface="Open Sans"/>
                <a:ea typeface="Open Sans"/>
                <a:cs typeface="Open Sans"/>
                <a:sym typeface="Open Sans"/>
              </a:rPr>
              <a:t>in any decision or conclusion</a:t>
            </a:r>
            <a:endParaRPr b="0" i="0" sz="2000" u="none" cap="none" strike="noStrike">
              <a:solidFill>
                <a:schemeClr val="dk2"/>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In statistical analysis we work with a sample and make inferences about the population</a:t>
            </a:r>
            <a:endParaRPr b="0" i="0" sz="2000" u="none" cap="none" strike="noStrike">
              <a:solidFill>
                <a:schemeClr val="dk2"/>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What is the difference between a sample and the population?</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The entire group of individuals being studied is the </a:t>
            </a:r>
            <a:r>
              <a:rPr b="1" i="0" lang="en" sz="2000" u="none" cap="none" strike="noStrike">
                <a:solidFill>
                  <a:schemeClr val="dk2"/>
                </a:solidFill>
                <a:latin typeface="Open Sans"/>
                <a:ea typeface="Open Sans"/>
                <a:cs typeface="Open Sans"/>
                <a:sym typeface="Open Sans"/>
              </a:rPr>
              <a:t>population</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An </a:t>
            </a:r>
            <a:r>
              <a:rPr b="1" i="0" lang="en" sz="2000" u="none" cap="none" strike="noStrike">
                <a:solidFill>
                  <a:schemeClr val="dk2"/>
                </a:solidFill>
                <a:latin typeface="Open Sans"/>
                <a:ea typeface="Open Sans"/>
                <a:cs typeface="Open Sans"/>
                <a:sym typeface="Open Sans"/>
              </a:rPr>
              <a:t>individual</a:t>
            </a:r>
            <a:r>
              <a:rPr b="0" i="0" lang="en" sz="2000" u="none" cap="none" strike="noStrike">
                <a:solidFill>
                  <a:schemeClr val="dk2"/>
                </a:solidFill>
                <a:latin typeface="Open Sans"/>
                <a:ea typeface="Open Sans"/>
                <a:cs typeface="Open Sans"/>
                <a:sym typeface="Open Sans"/>
              </a:rPr>
              <a:t> is a member of the population</a:t>
            </a:r>
            <a:endParaRPr b="0" i="0" sz="2000" u="none" cap="none" strike="noStrike">
              <a:solidFill>
                <a:schemeClr val="dk2"/>
              </a:solidFill>
              <a:latin typeface="Open Sans"/>
              <a:ea typeface="Open Sans"/>
              <a:cs typeface="Open Sans"/>
              <a:sym typeface="Open Sans"/>
            </a:endParaRPr>
          </a:p>
          <a:p>
            <a:pPr indent="-355600" lvl="1" marL="914400" marR="0" rtl="0" algn="l">
              <a:lnSpc>
                <a:spcPct val="115000"/>
              </a:lnSpc>
              <a:spcBef>
                <a:spcPts val="0"/>
              </a:spcBef>
              <a:spcAft>
                <a:spcPts val="0"/>
              </a:spcAft>
              <a:buClr>
                <a:schemeClr val="dk2"/>
              </a:buClr>
              <a:buSzPts val="2000"/>
              <a:buFont typeface="Open Sans"/>
              <a:buChar char="○"/>
            </a:pPr>
            <a:r>
              <a:rPr b="0" i="0" lang="en" sz="2000" u="none" cap="none" strike="noStrike">
                <a:solidFill>
                  <a:schemeClr val="dk2"/>
                </a:solidFill>
                <a:latin typeface="Open Sans"/>
                <a:ea typeface="Open Sans"/>
                <a:cs typeface="Open Sans"/>
                <a:sym typeface="Open Sans"/>
              </a:rPr>
              <a:t>A </a:t>
            </a:r>
            <a:r>
              <a:rPr b="1" i="0" lang="en" sz="2000" u="none" cap="none" strike="noStrike">
                <a:solidFill>
                  <a:schemeClr val="dk2"/>
                </a:solidFill>
                <a:latin typeface="Open Sans"/>
                <a:ea typeface="Open Sans"/>
                <a:cs typeface="Open Sans"/>
                <a:sym typeface="Open Sans"/>
              </a:rPr>
              <a:t>sample</a:t>
            </a:r>
            <a:r>
              <a:rPr b="0" i="0" lang="en" sz="2000" u="none" cap="none" strike="noStrike">
                <a:solidFill>
                  <a:schemeClr val="dk2"/>
                </a:solidFill>
                <a:latin typeface="Open Sans"/>
                <a:ea typeface="Open Sans"/>
                <a:cs typeface="Open Sans"/>
                <a:sym typeface="Open Sans"/>
              </a:rPr>
              <a:t> is a subset of the population</a:t>
            </a:r>
            <a:endParaRPr b="0" i="0" sz="2000" u="none" cap="none" strike="noStrike">
              <a:solidFill>
                <a:schemeClr val="dk2"/>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18"/>
          <p:cNvSpPr txBox="1"/>
          <p:nvPr>
            <p:ph type="title"/>
          </p:nvPr>
        </p:nvSpPr>
        <p:spPr>
          <a:xfrm>
            <a:off x="311700" y="64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Variables</a:t>
            </a:r>
            <a:endParaRPr b="1" i="0" sz="3600" u="none" cap="none" strike="noStrike">
              <a:solidFill>
                <a:schemeClr val="accent1"/>
              </a:solidFill>
              <a:latin typeface="PT Sans Narrow"/>
              <a:ea typeface="PT Sans Narrow"/>
              <a:cs typeface="PT Sans Narrow"/>
              <a:sym typeface="PT Sans Narrow"/>
            </a:endParaRPr>
          </a:p>
        </p:txBody>
      </p:sp>
      <p:sp>
        <p:nvSpPr>
          <p:cNvPr id="709" name="Google Shape;709;p118"/>
          <p:cNvSpPr txBox="1"/>
          <p:nvPr>
            <p:ph idx="1" type="body"/>
          </p:nvPr>
        </p:nvSpPr>
        <p:spPr>
          <a:xfrm>
            <a:off x="318600" y="698700"/>
            <a:ext cx="8520600" cy="415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Characteristics of the data we are studying are called </a:t>
            </a:r>
            <a:r>
              <a:rPr b="1" i="0" lang="en" sz="1800" u="none" cap="none" strike="noStrike">
                <a:solidFill>
                  <a:schemeClr val="dk2"/>
                </a:solidFill>
                <a:latin typeface="Open Sans"/>
                <a:ea typeface="Open Sans"/>
                <a:cs typeface="Open Sans"/>
                <a:sym typeface="Open Sans"/>
              </a:rPr>
              <a:t>variables</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Variables that can be neatly placed into well-defined groups, or categories, that do not depend on order, are </a:t>
            </a:r>
            <a:r>
              <a:rPr b="1" i="0" lang="en" sz="1800" u="none" cap="none" strike="noStrike">
                <a:solidFill>
                  <a:schemeClr val="dk2"/>
                </a:solidFill>
                <a:latin typeface="Open Sans"/>
                <a:ea typeface="Open Sans"/>
                <a:cs typeface="Open Sans"/>
                <a:sym typeface="Open Sans"/>
              </a:rPr>
              <a:t>categorical or qualitative variables</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Variables that are numerical are </a:t>
            </a:r>
            <a:r>
              <a:rPr b="1" i="0" lang="en" sz="1800" u="none" cap="none" strike="noStrike">
                <a:solidFill>
                  <a:schemeClr val="dk2"/>
                </a:solidFill>
                <a:latin typeface="Open Sans"/>
                <a:ea typeface="Open Sans"/>
                <a:cs typeface="Open Sans"/>
                <a:sym typeface="Open Sans"/>
              </a:rPr>
              <a:t>quantitative variables</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Variables can be further divided into four levels of measurement</a:t>
            </a:r>
            <a:endParaRPr b="0" i="0" sz="18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60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Nominal</a:t>
            </a:r>
            <a:r>
              <a:rPr b="0" i="0" lang="en" sz="1600" u="none" cap="none" strike="noStrike">
                <a:solidFill>
                  <a:schemeClr val="dk2"/>
                </a:solidFill>
                <a:latin typeface="Open Sans"/>
                <a:ea typeface="Open Sans"/>
                <a:cs typeface="Open Sans"/>
                <a:sym typeface="Open Sans"/>
              </a:rPr>
              <a:t> - values of the variable are names:  ‘blue’, ‘red’, ‘green’</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Ordinal</a:t>
            </a:r>
            <a:r>
              <a:rPr b="0" i="0" lang="en" sz="1600" u="none" cap="none" strike="noStrike">
                <a:solidFill>
                  <a:schemeClr val="dk2"/>
                </a:solidFill>
                <a:latin typeface="Open Sans"/>
                <a:ea typeface="Open Sans"/>
                <a:cs typeface="Open Sans"/>
                <a:sym typeface="Open Sans"/>
              </a:rPr>
              <a:t> - order is significant but the distance between values doesn’t have meaning: ‘first’, ‘second’, ‘third’</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Interval</a:t>
            </a:r>
            <a:r>
              <a:rPr b="0" i="0" lang="en" sz="1600" u="none" cap="none" strike="noStrike">
                <a:solidFill>
                  <a:schemeClr val="dk2"/>
                </a:solidFill>
                <a:latin typeface="Open Sans"/>
                <a:ea typeface="Open Sans"/>
                <a:cs typeface="Open Sans"/>
                <a:sym typeface="Open Sans"/>
              </a:rPr>
              <a:t> - distance between values has meaning:  ‘40⁰ C’ &amp; ‘41⁰ C’ the same as ‘0⁰ C’ &amp; ‘1⁰ C’</a:t>
            </a:r>
            <a:endParaRPr b="0" i="0" sz="1600" u="none" cap="none" strike="noStrike">
              <a:solidFill>
                <a:schemeClr val="dk2"/>
              </a:solidFill>
              <a:latin typeface="Open Sans"/>
              <a:ea typeface="Open Sans"/>
              <a:cs typeface="Open Sans"/>
              <a:sym typeface="Open Sans"/>
            </a:endParaRPr>
          </a:p>
          <a:p>
            <a:pPr indent="-330200" lvl="1" marL="914400" marR="0" rtl="0" algn="l">
              <a:lnSpc>
                <a:spcPct val="115000"/>
              </a:lnSpc>
              <a:spcBef>
                <a:spcPts val="0"/>
              </a:spcBef>
              <a:spcAft>
                <a:spcPts val="0"/>
              </a:spcAft>
              <a:buClr>
                <a:schemeClr val="dk2"/>
              </a:buClr>
              <a:buSzPts val="1600"/>
              <a:buFont typeface="Open Sans"/>
              <a:buChar char="○"/>
            </a:pPr>
            <a:r>
              <a:rPr b="1" i="0" lang="en" sz="1600" u="none" cap="none" strike="noStrike">
                <a:solidFill>
                  <a:schemeClr val="dk2"/>
                </a:solidFill>
                <a:latin typeface="Open Sans"/>
                <a:ea typeface="Open Sans"/>
                <a:cs typeface="Open Sans"/>
                <a:sym typeface="Open Sans"/>
              </a:rPr>
              <a:t>Ratio </a:t>
            </a:r>
            <a:r>
              <a:rPr b="0" i="0" lang="en" sz="1600" u="none" cap="none" strike="noStrike">
                <a:solidFill>
                  <a:schemeClr val="dk2"/>
                </a:solidFill>
                <a:latin typeface="Open Sans"/>
                <a:ea typeface="Open Sans"/>
                <a:cs typeface="Open Sans"/>
                <a:sym typeface="Open Sans"/>
              </a:rPr>
              <a:t>- ratio of continuous quantity and has an absolute zero: 100 is twice as large as 50</a:t>
            </a:r>
            <a:endParaRPr b="0" i="0" sz="1600" u="none" cap="none" strike="noStrike">
              <a:solidFill>
                <a:schemeClr val="dk2"/>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19"/>
          <p:cNvSpPr txBox="1"/>
          <p:nvPr>
            <p:ph type="title"/>
          </p:nvPr>
        </p:nvSpPr>
        <p:spPr>
          <a:xfrm>
            <a:off x="311700" y="2926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Variables</a:t>
            </a:r>
            <a:endParaRPr b="1" i="0" sz="3600" u="none" cap="none" strike="noStrike">
              <a:solidFill>
                <a:schemeClr val="accent1"/>
              </a:solidFill>
              <a:latin typeface="PT Sans Narrow"/>
              <a:ea typeface="PT Sans Narrow"/>
              <a:cs typeface="PT Sans Narrow"/>
              <a:sym typeface="PT Sans Narrow"/>
            </a:endParaRPr>
          </a:p>
        </p:txBody>
      </p:sp>
      <p:pic>
        <p:nvPicPr>
          <p:cNvPr descr="measures.jpg" id="715" name="Google Shape;715;p119"/>
          <p:cNvPicPr preferRelativeResize="0"/>
          <p:nvPr/>
        </p:nvPicPr>
        <p:blipFill rotWithShape="1">
          <a:blip r:embed="rId3">
            <a:alphaModFix/>
          </a:blip>
          <a:srcRect b="0" l="0" r="0" t="0"/>
          <a:stretch/>
        </p:blipFill>
        <p:spPr>
          <a:xfrm>
            <a:off x="1376550" y="1342250"/>
            <a:ext cx="6335200" cy="3600451"/>
          </a:xfrm>
          <a:prstGeom prst="rect">
            <a:avLst/>
          </a:prstGeom>
          <a:noFill/>
          <a:ln>
            <a:noFill/>
          </a:ln>
        </p:spPr>
      </p:pic>
      <p:sp>
        <p:nvSpPr>
          <p:cNvPr id="716" name="Google Shape;716;p119"/>
          <p:cNvSpPr txBox="1"/>
          <p:nvPr/>
        </p:nvSpPr>
        <p:spPr>
          <a:xfrm>
            <a:off x="678275" y="1130425"/>
            <a:ext cx="46977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ambria"/>
                <a:ea typeface="Cambria"/>
                <a:cs typeface="Cambria"/>
                <a:sym typeface="Cambria"/>
              </a:rPr>
              <a:t>Levels of Measurement</a:t>
            </a:r>
            <a:endParaRPr b="1" i="0" sz="1800" u="none" cap="none" strike="noStrike">
              <a:solidFill>
                <a:srgbClr val="000000"/>
              </a:solidFill>
              <a:latin typeface="Cambria"/>
              <a:ea typeface="Cambria"/>
              <a:cs typeface="Cambria"/>
              <a:sym typeface="Cambri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 sz="3600" u="none" cap="none" strike="noStrike">
                <a:solidFill>
                  <a:schemeClr val="accent1"/>
                </a:solidFill>
                <a:latin typeface="PT Sans Narrow"/>
                <a:ea typeface="PT Sans Narrow"/>
                <a:cs typeface="PT Sans Narrow"/>
                <a:sym typeface="PT Sans Narrow"/>
              </a:rPr>
              <a:t>Measures of Central Tendency - Mean and Weighted Mean</a:t>
            </a:r>
            <a:endParaRPr b="1" i="0" sz="3600" u="none" cap="none" strike="noStrike">
              <a:solidFill>
                <a:schemeClr val="accent1"/>
              </a:solidFill>
              <a:latin typeface="PT Sans Narrow"/>
              <a:ea typeface="PT Sans Narrow"/>
              <a:cs typeface="PT Sans Narrow"/>
              <a:sym typeface="PT Sans Narrow"/>
            </a:endParaRPr>
          </a:p>
        </p:txBody>
      </p:sp>
      <p:sp>
        <p:nvSpPr>
          <p:cNvPr id="722" name="Google Shape;722;p120"/>
          <p:cNvSpPr txBox="1"/>
          <p:nvPr>
            <p:ph idx="1" type="body"/>
          </p:nvPr>
        </p:nvSpPr>
        <p:spPr>
          <a:xfrm>
            <a:off x="311700" y="1247450"/>
            <a:ext cx="8520600" cy="333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1"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Sample mean</a:t>
            </a:r>
            <a:r>
              <a:rPr b="1" i="0" lang="en" sz="1800" u="none" cap="none" strike="noStrike">
                <a:solidFill>
                  <a:schemeClr val="dk2"/>
                </a:solidFill>
                <a:latin typeface="Open Sans"/>
                <a:ea typeface="Open Sans"/>
                <a:cs typeface="Open Sans"/>
                <a:sym typeface="Open Sans"/>
              </a:rPr>
              <a:t> </a:t>
            </a:r>
            <a:endParaRPr b="1"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1" i="0" sz="18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0"/>
              </a:spcAft>
              <a:buClr>
                <a:schemeClr val="dk2"/>
              </a:buClr>
              <a:buSzPts val="1800"/>
              <a:buFont typeface="Open Sans"/>
              <a:buNone/>
            </a:pPr>
            <a:r>
              <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Weighted mean</a:t>
            </a:r>
            <a:endParaRPr b="0" i="0" sz="1800" u="none" cap="none" strike="noStrike">
              <a:solidFill>
                <a:schemeClr val="dk2"/>
              </a:solidFill>
              <a:latin typeface="Open Sans"/>
              <a:ea typeface="Open Sans"/>
              <a:cs typeface="Open Sans"/>
              <a:sym typeface="Open Sans"/>
            </a:endParaRPr>
          </a:p>
        </p:txBody>
      </p:sp>
      <p:pic>
        <p:nvPicPr>
          <p:cNvPr descr="wtdmean.gif" id="723" name="Google Shape;723;p120"/>
          <p:cNvPicPr preferRelativeResize="0"/>
          <p:nvPr/>
        </p:nvPicPr>
        <p:blipFill rotWithShape="1">
          <a:blip r:embed="rId3">
            <a:alphaModFix/>
          </a:blip>
          <a:srcRect b="0" l="0" r="0" t="0"/>
          <a:stretch/>
        </p:blipFill>
        <p:spPr>
          <a:xfrm>
            <a:off x="3319325" y="3642409"/>
            <a:ext cx="2370049" cy="851032"/>
          </a:xfrm>
          <a:prstGeom prst="rect">
            <a:avLst/>
          </a:prstGeom>
          <a:noFill/>
          <a:ln>
            <a:noFill/>
          </a:ln>
        </p:spPr>
      </p:pic>
      <p:pic>
        <p:nvPicPr>
          <p:cNvPr descr="meanEQ.gif" id="724" name="Google Shape;724;p120"/>
          <p:cNvPicPr preferRelativeResize="0"/>
          <p:nvPr/>
        </p:nvPicPr>
        <p:blipFill rotWithShape="1">
          <a:blip r:embed="rId4">
            <a:alphaModFix/>
          </a:blip>
          <a:srcRect b="0" l="0" r="0" t="0"/>
          <a:stretch/>
        </p:blipFill>
        <p:spPr>
          <a:xfrm>
            <a:off x="3305500" y="1907919"/>
            <a:ext cx="2199000" cy="940262"/>
          </a:xfrm>
          <a:prstGeom prst="rect">
            <a:avLst/>
          </a:prstGeom>
          <a:noFill/>
          <a:ln>
            <a:noFill/>
          </a:ln>
        </p:spPr>
      </p:pic>
      <p:sp>
        <p:nvSpPr>
          <p:cNvPr id="725" name="Google Shape;725;p120"/>
          <p:cNvSpPr txBox="1"/>
          <p:nvPr/>
        </p:nvSpPr>
        <p:spPr>
          <a:xfrm>
            <a:off x="6730525" y="3652075"/>
            <a:ext cx="2199000" cy="10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weights add up to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Measures of Central Tendency - Median and Mode</a:t>
            </a:r>
            <a:endParaRPr b="1" i="0" sz="3600" u="none" cap="none" strike="noStrike">
              <a:solidFill>
                <a:schemeClr val="accent1"/>
              </a:solidFill>
              <a:latin typeface="PT Sans Narrow"/>
              <a:ea typeface="PT Sans Narrow"/>
              <a:cs typeface="PT Sans Narrow"/>
              <a:sym typeface="PT Sans Narrow"/>
            </a:endParaRPr>
          </a:p>
        </p:txBody>
      </p:sp>
      <p:sp>
        <p:nvSpPr>
          <p:cNvPr id="731" name="Google Shape;731;p1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t/>
            </a:r>
            <a:endParaRPr b="1"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1" i="0" lang="en" sz="1800" u="none" cap="none" strike="noStrike">
                <a:solidFill>
                  <a:schemeClr val="dk2"/>
                </a:solidFill>
                <a:latin typeface="Open Sans"/>
                <a:ea typeface="Open Sans"/>
                <a:cs typeface="Open Sans"/>
                <a:sym typeface="Open Sans"/>
              </a:rPr>
              <a:t>Median</a:t>
            </a:r>
            <a:endParaRPr b="1" i="0" sz="1800" u="none" cap="none" strike="noStrike">
              <a:solidFill>
                <a:schemeClr val="dk2"/>
              </a:solidFill>
              <a:latin typeface="Open Sans"/>
              <a:ea typeface="Open Sans"/>
              <a:cs typeface="Open Sans"/>
              <a:sym typeface="Open Sans"/>
            </a:endParaRPr>
          </a:p>
          <a:p>
            <a:pPr indent="0" lvl="0" marL="45720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First sort the data</a:t>
            </a:r>
            <a:r>
              <a:rPr b="1" i="0" lang="en" sz="1800" u="none" cap="none" strike="noStrike">
                <a:solidFill>
                  <a:schemeClr val="dk2"/>
                </a:solidFill>
                <a:latin typeface="Open Sans"/>
                <a:ea typeface="Open Sans"/>
                <a:cs typeface="Open Sans"/>
                <a:sym typeface="Open Sans"/>
              </a:rPr>
              <a:t> </a:t>
            </a:r>
            <a:endParaRPr b="1" i="0" sz="1800" u="none" cap="none" strike="noStrike">
              <a:solidFill>
                <a:schemeClr val="dk2"/>
              </a:solidFill>
              <a:latin typeface="Open Sans"/>
              <a:ea typeface="Open Sans"/>
              <a:cs typeface="Open Sans"/>
              <a:sym typeface="Open Sans"/>
            </a:endParaRPr>
          </a:p>
          <a:p>
            <a:pPr indent="45720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If </a:t>
            </a:r>
            <a:r>
              <a:rPr b="0" i="1" lang="en" sz="1800" u="none" cap="none" strike="noStrike">
                <a:solidFill>
                  <a:schemeClr val="dk2"/>
                </a:solidFill>
                <a:latin typeface="Open Sans"/>
                <a:ea typeface="Open Sans"/>
                <a:cs typeface="Open Sans"/>
                <a:sym typeface="Open Sans"/>
              </a:rPr>
              <a:t>n </a:t>
            </a:r>
            <a:r>
              <a:rPr b="0" i="0" lang="en" sz="1800" u="none" cap="none" strike="noStrike">
                <a:solidFill>
                  <a:schemeClr val="dk2"/>
                </a:solidFill>
                <a:latin typeface="Open Sans"/>
                <a:ea typeface="Open Sans"/>
                <a:cs typeface="Open Sans"/>
                <a:sym typeface="Open Sans"/>
              </a:rPr>
              <a:t>is odd, the median is the middle value</a:t>
            </a:r>
            <a:endParaRPr b="0" i="0" sz="1800" u="none" cap="none" strike="noStrike">
              <a:solidFill>
                <a:schemeClr val="dk2"/>
              </a:solidFill>
              <a:latin typeface="Open Sans"/>
              <a:ea typeface="Open Sans"/>
              <a:cs typeface="Open Sans"/>
              <a:sym typeface="Open Sans"/>
            </a:endParaRPr>
          </a:p>
          <a:p>
            <a:pPr indent="457200" lvl="0" marL="0" marR="0" rtl="0" algn="l">
              <a:lnSpc>
                <a:spcPct val="115000"/>
              </a:lnSpc>
              <a:spcBef>
                <a:spcPts val="1600"/>
              </a:spcBef>
              <a:spcAft>
                <a:spcPts val="0"/>
              </a:spcAft>
              <a:buClr>
                <a:schemeClr val="dk2"/>
              </a:buClr>
              <a:buSzPts val="1800"/>
              <a:buFont typeface="Open Sans"/>
              <a:buNone/>
            </a:pPr>
            <a:r>
              <a:rPr b="0" i="0" lang="en" sz="1800" u="none" cap="none" strike="noStrike">
                <a:solidFill>
                  <a:schemeClr val="dk2"/>
                </a:solidFill>
                <a:latin typeface="Open Sans"/>
                <a:ea typeface="Open Sans"/>
                <a:cs typeface="Open Sans"/>
                <a:sym typeface="Open Sans"/>
              </a:rPr>
              <a:t>If </a:t>
            </a:r>
            <a:r>
              <a:rPr b="0" i="1" lang="en" sz="1800" u="none" cap="none" strike="noStrike">
                <a:solidFill>
                  <a:schemeClr val="dk2"/>
                </a:solidFill>
                <a:latin typeface="Open Sans"/>
                <a:ea typeface="Open Sans"/>
                <a:cs typeface="Open Sans"/>
                <a:sym typeface="Open Sans"/>
              </a:rPr>
              <a:t>n </a:t>
            </a:r>
            <a:r>
              <a:rPr b="0" i="0" lang="en" sz="1800" u="none" cap="none" strike="noStrike">
                <a:solidFill>
                  <a:schemeClr val="dk2"/>
                </a:solidFill>
                <a:latin typeface="Open Sans"/>
                <a:ea typeface="Open Sans"/>
                <a:cs typeface="Open Sans"/>
                <a:sym typeface="Open Sans"/>
              </a:rPr>
              <a:t>is even, the median is the average of the two middle values</a:t>
            </a:r>
            <a:endParaRPr b="0" i="0" sz="1800" u="none" cap="none" strike="noStrike">
              <a:solidFill>
                <a:schemeClr val="dk2"/>
              </a:solidFill>
              <a:latin typeface="Open Sans"/>
              <a:ea typeface="Open Sans"/>
              <a:cs typeface="Open Sans"/>
              <a:sym typeface="Open Sans"/>
            </a:endParaRPr>
          </a:p>
          <a:p>
            <a:pPr indent="-342900" lvl="0" marL="457200" marR="0" rtl="0" algn="l">
              <a:lnSpc>
                <a:spcPct val="115000"/>
              </a:lnSpc>
              <a:spcBef>
                <a:spcPts val="1600"/>
              </a:spcBef>
              <a:spcAft>
                <a:spcPts val="0"/>
              </a:spcAft>
              <a:buClr>
                <a:schemeClr val="dk2"/>
              </a:buClr>
              <a:buSzPts val="1800"/>
              <a:buFont typeface="Open Sans"/>
              <a:buChar char="●"/>
            </a:pPr>
            <a:r>
              <a:rPr b="0" i="0" lang="en" sz="1800" u="none" cap="none" strike="noStrike">
                <a:solidFill>
                  <a:schemeClr val="dk2"/>
                </a:solidFill>
                <a:latin typeface="Open Sans"/>
                <a:ea typeface="Open Sans"/>
                <a:cs typeface="Open Sans"/>
                <a:sym typeface="Open Sans"/>
              </a:rPr>
              <a:t> </a:t>
            </a:r>
            <a:r>
              <a:rPr b="1" i="0" lang="en" sz="1800" u="none" cap="none" strike="noStrike">
                <a:solidFill>
                  <a:schemeClr val="dk2"/>
                </a:solidFill>
                <a:latin typeface="Open Sans"/>
                <a:ea typeface="Open Sans"/>
                <a:cs typeface="Open Sans"/>
                <a:sym typeface="Open Sans"/>
              </a:rPr>
              <a:t>Mode</a:t>
            </a:r>
            <a:r>
              <a:rPr b="0" i="0" lang="en" sz="1800" u="none" cap="none" strike="noStrike">
                <a:solidFill>
                  <a:schemeClr val="dk2"/>
                </a:solidFill>
                <a:latin typeface="Open Sans"/>
                <a:ea typeface="Open Sans"/>
                <a:cs typeface="Open Sans"/>
                <a:sym typeface="Open Sans"/>
              </a:rPr>
              <a:t> is the most frequently occurring value</a:t>
            </a:r>
            <a:endParaRPr b="0" i="0" sz="1800" u="none" cap="none" strike="noStrike">
              <a:solidFill>
                <a:schemeClr val="dk2"/>
              </a:solidFill>
              <a:latin typeface="Open Sans"/>
              <a:ea typeface="Open Sans"/>
              <a:cs typeface="Open Sans"/>
              <a:sym typeface="Open Sans"/>
            </a:endParaRPr>
          </a:p>
        </p:txBody>
      </p:sp>
      <p:pic>
        <p:nvPicPr>
          <p:cNvPr descr="sortedmedi.gif" id="732" name="Google Shape;732;p121"/>
          <p:cNvPicPr preferRelativeResize="0"/>
          <p:nvPr/>
        </p:nvPicPr>
        <p:blipFill rotWithShape="1">
          <a:blip r:embed="rId3">
            <a:alphaModFix/>
          </a:blip>
          <a:srcRect b="0" l="0" r="0" t="0"/>
          <a:stretch/>
        </p:blipFill>
        <p:spPr>
          <a:xfrm>
            <a:off x="3318625" y="2336575"/>
            <a:ext cx="2681386" cy="2698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22"/>
          <p:cNvSpPr txBox="1"/>
          <p:nvPr>
            <p:ph idx="1" type="body"/>
          </p:nvPr>
        </p:nvSpPr>
        <p:spPr>
          <a:xfrm>
            <a:off x="311700" y="754000"/>
            <a:ext cx="8520600" cy="40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Open Sans"/>
              <a:buNone/>
            </a:pPr>
            <a:r>
              <a:rPr b="0" i="0" lang="en" sz="1600" u="none" cap="none" strike="noStrike">
                <a:solidFill>
                  <a:srgbClr val="CC4125"/>
                </a:solidFill>
                <a:latin typeface="Verdana"/>
                <a:ea typeface="Verdana"/>
                <a:cs typeface="Verdana"/>
                <a:sym typeface="Verdana"/>
              </a:rPr>
              <a:t>"""</a:t>
            </a:r>
            <a:br>
              <a:rPr b="0" i="0" lang="en" sz="1600" u="none" cap="none" strike="noStrike">
                <a:solidFill>
                  <a:srgbClr val="CC4125"/>
                </a:solidFill>
                <a:latin typeface="Verdana"/>
                <a:ea typeface="Verdana"/>
                <a:cs typeface="Verdana"/>
                <a:sym typeface="Verdana"/>
              </a:rPr>
            </a:br>
            <a:r>
              <a:rPr b="0" i="0" lang="en" sz="1600" u="none" cap="none" strike="noStrike">
                <a:solidFill>
                  <a:srgbClr val="CC4125"/>
                </a:solidFill>
                <a:latin typeface="Verdana"/>
                <a:ea typeface="Verdana"/>
                <a:cs typeface="Verdana"/>
                <a:sym typeface="Verdana"/>
              </a:rPr>
              <a:t>Working with numpy and scipy -- basic stats</a:t>
            </a:r>
            <a:br>
              <a:rPr b="0" i="0" lang="en" sz="1600" u="none" cap="none" strike="noStrike">
                <a:solidFill>
                  <a:srgbClr val="CC4125"/>
                </a:solidFill>
                <a:latin typeface="Verdana"/>
                <a:ea typeface="Verdana"/>
                <a:cs typeface="Verdana"/>
                <a:sym typeface="Verdana"/>
              </a:rPr>
            </a:br>
            <a:r>
              <a:rPr b="1" i="0" lang="en" sz="1600" u="none" cap="none" strike="noStrike">
                <a:solidFill>
                  <a:srgbClr val="CC4125"/>
                </a:solidFill>
                <a:latin typeface="Verdana"/>
                <a:ea typeface="Verdana"/>
                <a:cs typeface="Verdana"/>
                <a:sym typeface="Verdana"/>
              </a:rPr>
              <a:t>First create an array -- one dimensional ==&gt; vector</a:t>
            </a:r>
            <a:br>
              <a:rPr b="1" i="0" lang="en" sz="1600" u="none" cap="none" strike="noStrike">
                <a:solidFill>
                  <a:srgbClr val="CC4125"/>
                </a:solidFill>
                <a:latin typeface="Verdana"/>
                <a:ea typeface="Verdana"/>
                <a:cs typeface="Verdana"/>
                <a:sym typeface="Verdana"/>
              </a:rPr>
            </a:br>
            <a:r>
              <a:rPr b="0" i="0" lang="en" sz="1600" u="none" cap="none" strike="noStrike">
                <a:solidFill>
                  <a:srgbClr val="CC4125"/>
                </a:solidFill>
                <a:latin typeface="Verdana"/>
                <a:ea typeface="Verdana"/>
                <a:cs typeface="Verdana"/>
                <a:sym typeface="Verdana"/>
              </a:rPr>
              <a:t>"""</a:t>
            </a:r>
            <a:br>
              <a:rPr b="0" i="0" lang="en" sz="1600" u="none" cap="none" strike="noStrike">
                <a:solidFill>
                  <a:srgbClr val="CC4125"/>
                </a:solidFill>
                <a:latin typeface="Verdana"/>
                <a:ea typeface="Verdana"/>
                <a:cs typeface="Verdana"/>
                <a:sym typeface="Verdana"/>
              </a:rPr>
            </a:br>
            <a:r>
              <a:rPr b="0" i="0" lang="en" sz="1600" u="none" cap="none" strike="noStrike">
                <a:solidFill>
                  <a:srgbClr val="CC4125"/>
                </a:solidFill>
                <a:latin typeface="Verdana"/>
                <a:ea typeface="Verdana"/>
                <a:cs typeface="Verdana"/>
                <a:sym typeface="Verdana"/>
              </a:rPr>
              <a:t># import the modules we need</a:t>
            </a:r>
            <a:br>
              <a:rPr b="0" i="0" lang="en" sz="1600" u="none" cap="none" strike="noStrike">
                <a:solidFill>
                  <a:srgbClr val="CC4125"/>
                </a:solidFill>
                <a:latin typeface="Verdana"/>
                <a:ea typeface="Verdana"/>
                <a:cs typeface="Verdana"/>
                <a:sym typeface="Verdana"/>
              </a:rPr>
            </a:br>
            <a:r>
              <a:rPr b="0" i="0" lang="en" sz="1600" u="none" cap="none" strike="noStrike">
                <a:solidFill>
                  <a:srgbClr val="CC4125"/>
                </a:solidFill>
                <a:latin typeface="Verdana"/>
                <a:ea typeface="Verdana"/>
                <a:cs typeface="Verdana"/>
                <a:sym typeface="Verdana"/>
              </a:rPr>
              <a:t># using 'as' allows us to use an alias</a:t>
            </a:r>
            <a:br>
              <a:rPr b="0" i="0" lang="en" sz="1600" u="none" cap="none" strike="noStrike">
                <a:solidFill>
                  <a:srgbClr val="CC4125"/>
                </a:solidFill>
                <a:latin typeface="Verdana"/>
                <a:ea typeface="Verdana"/>
                <a:cs typeface="Verdana"/>
                <a:sym typeface="Verdana"/>
              </a:rPr>
            </a:br>
            <a:br>
              <a:rPr b="0" i="0" lang="en" sz="1600" u="none" cap="none" strike="noStrike">
                <a:solidFill>
                  <a:schemeClr val="dk2"/>
                </a:solidFill>
                <a:latin typeface="Verdana"/>
                <a:ea typeface="Verdana"/>
                <a:cs typeface="Verdana"/>
                <a:sym typeface="Verdana"/>
              </a:rPr>
            </a:br>
            <a:r>
              <a:rPr b="0" i="0" lang="en" sz="1600" u="none" cap="none" strike="noStrike">
                <a:solidFill>
                  <a:srgbClr val="38761D"/>
                </a:solidFill>
                <a:latin typeface="Verdana"/>
                <a:ea typeface="Verdana"/>
                <a:cs typeface="Verdana"/>
                <a:sym typeface="Verdana"/>
              </a:rPr>
              <a:t>import </a:t>
            </a:r>
            <a:r>
              <a:rPr b="0" i="0" lang="en" sz="1600" u="none" cap="none" strike="noStrike">
                <a:solidFill>
                  <a:srgbClr val="0000FF"/>
                </a:solidFill>
                <a:latin typeface="Verdana"/>
                <a:ea typeface="Verdana"/>
                <a:cs typeface="Verdana"/>
                <a:sym typeface="Verdana"/>
              </a:rPr>
              <a:t>numpy </a:t>
            </a:r>
            <a:r>
              <a:rPr b="0" i="0" lang="en" sz="1600" u="none" cap="none" strike="noStrike">
                <a:solidFill>
                  <a:srgbClr val="38761D"/>
                </a:solidFill>
                <a:latin typeface="Verdana"/>
                <a:ea typeface="Verdana"/>
                <a:cs typeface="Verdana"/>
                <a:sym typeface="Verdana"/>
              </a:rPr>
              <a:t>as </a:t>
            </a:r>
            <a:r>
              <a:rPr b="0" i="0" lang="en" sz="1600" u="none" cap="none" strike="noStrike">
                <a:solidFill>
                  <a:srgbClr val="0000FF"/>
                </a:solidFill>
                <a:latin typeface="Verdana"/>
                <a:ea typeface="Verdana"/>
                <a:cs typeface="Verdana"/>
                <a:sym typeface="Verdana"/>
              </a:rPr>
              <a:t>np</a:t>
            </a:r>
            <a:br>
              <a:rPr b="0" i="0" lang="en" sz="1600" u="none" cap="none" strike="noStrike">
                <a:solidFill>
                  <a:srgbClr val="6AA84F"/>
                </a:solidFill>
                <a:latin typeface="Verdana"/>
                <a:ea typeface="Verdana"/>
                <a:cs typeface="Verdana"/>
                <a:sym typeface="Verdana"/>
              </a:rPr>
            </a:br>
            <a:r>
              <a:rPr b="0" i="0" lang="en" sz="1600" u="none" cap="none" strike="noStrike">
                <a:solidFill>
                  <a:srgbClr val="38761D"/>
                </a:solidFill>
                <a:latin typeface="Verdana"/>
                <a:ea typeface="Verdana"/>
                <a:cs typeface="Verdana"/>
                <a:sym typeface="Verdana"/>
              </a:rPr>
              <a:t>import </a:t>
            </a:r>
            <a:r>
              <a:rPr b="0" i="0" lang="en" sz="1600" u="none" cap="none" strike="noStrike">
                <a:solidFill>
                  <a:srgbClr val="0000FF"/>
                </a:solidFill>
                <a:latin typeface="Verdana"/>
                <a:ea typeface="Verdana"/>
                <a:cs typeface="Verdana"/>
                <a:sym typeface="Verdana"/>
              </a:rPr>
              <a:t>scipy </a:t>
            </a:r>
            <a:r>
              <a:rPr lang="en" sz="1600">
                <a:solidFill>
                  <a:srgbClr val="38761D"/>
                </a:solidFill>
                <a:latin typeface="Verdana"/>
                <a:ea typeface="Verdana"/>
                <a:cs typeface="Verdana"/>
                <a:sym typeface="Verdana"/>
              </a:rPr>
              <a:t>as </a:t>
            </a:r>
            <a:r>
              <a:rPr b="0" i="0" lang="en" sz="1600" u="none" cap="none" strike="noStrike">
                <a:solidFill>
                  <a:srgbClr val="0000FF"/>
                </a:solidFill>
                <a:latin typeface="Verdana"/>
                <a:ea typeface="Verdana"/>
                <a:cs typeface="Verdana"/>
                <a:sym typeface="Verdana"/>
              </a:rPr>
              <a:t>sp</a:t>
            </a:r>
            <a:br>
              <a:rPr b="0" i="0" lang="en" sz="1600" u="none" cap="none" strike="noStrike">
                <a:solidFill>
                  <a:srgbClr val="6AA84F"/>
                </a:solidFill>
                <a:latin typeface="Verdana"/>
                <a:ea typeface="Verdana"/>
                <a:cs typeface="Verdana"/>
                <a:sym typeface="Verdana"/>
              </a:rPr>
            </a:br>
            <a:r>
              <a:rPr b="0" i="0" lang="en" sz="1600" u="none" cap="none" strike="noStrike">
                <a:solidFill>
                  <a:srgbClr val="38761D"/>
                </a:solidFill>
                <a:latin typeface="Verdana"/>
                <a:ea typeface="Verdana"/>
                <a:cs typeface="Verdana"/>
                <a:sym typeface="Verdana"/>
              </a:rPr>
              <a:t>import </a:t>
            </a:r>
            <a:r>
              <a:rPr b="0" i="0" lang="en" sz="1600" u="none" cap="none" strike="noStrike">
                <a:solidFill>
                  <a:srgbClr val="0000FF"/>
                </a:solidFill>
                <a:latin typeface="Verdana"/>
                <a:ea typeface="Verdana"/>
                <a:cs typeface="Verdana"/>
                <a:sym typeface="Verdana"/>
              </a:rPr>
              <a:t>matplotlib.pyplot</a:t>
            </a:r>
            <a:r>
              <a:rPr b="0" i="0" lang="en" sz="1600" u="none" cap="none" strike="noStrike">
                <a:solidFill>
                  <a:srgbClr val="6AA84F"/>
                </a:solidFill>
                <a:latin typeface="Verdana"/>
                <a:ea typeface="Verdana"/>
                <a:cs typeface="Verdana"/>
                <a:sym typeface="Verdana"/>
              </a:rPr>
              <a:t> </a:t>
            </a:r>
            <a:r>
              <a:rPr lang="en" sz="1600">
                <a:solidFill>
                  <a:srgbClr val="38761D"/>
                </a:solidFill>
                <a:latin typeface="Verdana"/>
                <a:ea typeface="Verdana"/>
                <a:cs typeface="Verdana"/>
                <a:sym typeface="Verdana"/>
              </a:rPr>
              <a:t>as </a:t>
            </a:r>
            <a:r>
              <a:rPr b="0" i="0" lang="en" sz="1600" u="none" cap="none" strike="noStrike">
                <a:solidFill>
                  <a:srgbClr val="0000FF"/>
                </a:solidFill>
                <a:latin typeface="Verdana"/>
                <a:ea typeface="Verdana"/>
                <a:cs typeface="Verdana"/>
                <a:sym typeface="Verdana"/>
              </a:rPr>
              <a:t>plt</a:t>
            </a:r>
            <a:br>
              <a:rPr b="0" i="0" lang="en" sz="1600" u="none" cap="none" strike="noStrike">
                <a:solidFill>
                  <a:srgbClr val="6AA84F"/>
                </a:solidFill>
                <a:latin typeface="Verdana"/>
                <a:ea typeface="Verdana"/>
                <a:cs typeface="Verdana"/>
                <a:sym typeface="Verdana"/>
              </a:rPr>
            </a:br>
            <a:r>
              <a:rPr b="0" i="0" lang="en" sz="1600" u="none" cap="none" strike="noStrike">
                <a:solidFill>
                  <a:srgbClr val="38761D"/>
                </a:solidFill>
                <a:latin typeface="Verdana"/>
                <a:ea typeface="Verdana"/>
                <a:cs typeface="Verdana"/>
                <a:sym typeface="Verdana"/>
              </a:rPr>
              <a:t>import </a:t>
            </a:r>
            <a:r>
              <a:rPr b="0" i="0" lang="en" sz="1600" u="none" cap="none" strike="noStrike">
                <a:solidFill>
                  <a:srgbClr val="0000FF"/>
                </a:solidFill>
                <a:latin typeface="Verdana"/>
                <a:ea typeface="Verdana"/>
                <a:cs typeface="Verdana"/>
                <a:sym typeface="Verdana"/>
              </a:rPr>
              <a:t>pandas </a:t>
            </a:r>
            <a:r>
              <a:rPr lang="en" sz="1600">
                <a:solidFill>
                  <a:srgbClr val="38761D"/>
                </a:solidFill>
                <a:latin typeface="Verdana"/>
                <a:ea typeface="Verdana"/>
                <a:cs typeface="Verdana"/>
                <a:sym typeface="Verdana"/>
              </a:rPr>
              <a:t>as </a:t>
            </a:r>
            <a:r>
              <a:rPr b="0" i="0" lang="en" sz="1600" u="none" cap="none" strike="noStrike">
                <a:solidFill>
                  <a:srgbClr val="0000FF"/>
                </a:solidFill>
                <a:latin typeface="Verdana"/>
                <a:ea typeface="Verdana"/>
                <a:cs typeface="Verdana"/>
                <a:sym typeface="Verdana"/>
              </a:rPr>
              <a:t>pd</a:t>
            </a:r>
            <a:br>
              <a:rPr b="0" i="0" lang="en" sz="1600" u="none" cap="none" strike="noStrike">
                <a:solidFill>
                  <a:srgbClr val="6AA84F"/>
                </a:solidFill>
                <a:latin typeface="Verdana"/>
                <a:ea typeface="Verdana"/>
                <a:cs typeface="Verdana"/>
                <a:sym typeface="Verdana"/>
              </a:rPr>
            </a:br>
            <a:r>
              <a:rPr b="0" i="0" lang="en" sz="1600" u="none" cap="none" strike="noStrike">
                <a:solidFill>
                  <a:srgbClr val="38761D"/>
                </a:solidFill>
                <a:latin typeface="Verdana"/>
                <a:ea typeface="Verdana"/>
                <a:cs typeface="Verdana"/>
                <a:sym typeface="Verdana"/>
              </a:rPr>
              <a:t>import </a:t>
            </a:r>
            <a:r>
              <a:rPr b="0" i="0" lang="en" sz="1600" u="none" cap="none" strike="noStrike">
                <a:solidFill>
                  <a:srgbClr val="0000FF"/>
                </a:solidFill>
                <a:latin typeface="Verdana"/>
                <a:ea typeface="Verdana"/>
                <a:cs typeface="Verdana"/>
                <a:sym typeface="Verdana"/>
              </a:rPr>
              <a:t>statistics </a:t>
            </a:r>
            <a:r>
              <a:rPr lang="en" sz="1600">
                <a:solidFill>
                  <a:srgbClr val="38761D"/>
                </a:solidFill>
                <a:latin typeface="Verdana"/>
                <a:ea typeface="Verdana"/>
                <a:cs typeface="Verdana"/>
                <a:sym typeface="Verdana"/>
              </a:rPr>
              <a:t>as </a:t>
            </a:r>
            <a:r>
              <a:rPr b="0" i="0" lang="en" sz="1600" u="none" cap="none" strike="noStrike">
                <a:solidFill>
                  <a:srgbClr val="0000FF"/>
                </a:solidFill>
                <a:latin typeface="Verdana"/>
                <a:ea typeface="Verdana"/>
                <a:cs typeface="Verdana"/>
                <a:sym typeface="Verdana"/>
              </a:rPr>
              <a:t>stats</a:t>
            </a:r>
            <a:endParaRPr b="0" i="0" sz="1600" u="none" cap="none" strike="noStrike">
              <a:solidFill>
                <a:srgbClr val="0000FF"/>
              </a:solidFill>
              <a:latin typeface="Verdana"/>
              <a:ea typeface="Verdana"/>
              <a:cs typeface="Verdana"/>
              <a:sym typeface="Verdana"/>
            </a:endParaRPr>
          </a:p>
        </p:txBody>
      </p:sp>
      <p:sp>
        <p:nvSpPr>
          <p:cNvPr id="738" name="Google Shape;738;p122"/>
          <p:cNvSpPr txBox="1"/>
          <p:nvPr>
            <p:ph type="title"/>
          </p:nvPr>
        </p:nvSpPr>
        <p:spPr>
          <a:xfrm>
            <a:off x="311700" y="4660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Measures of Central Tendency with Python</a:t>
            </a:r>
            <a:endParaRPr b="1" i="0" sz="3600" u="none" cap="none" strike="noStrike">
              <a:solidFill>
                <a:schemeClr val="accent1"/>
              </a:solidFill>
              <a:latin typeface="PT Sans Narrow"/>
              <a:ea typeface="PT Sans Narrow"/>
              <a:cs typeface="PT Sans Narrow"/>
              <a:sym typeface="PT Sans Narrow"/>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23"/>
          <p:cNvSpPr txBox="1"/>
          <p:nvPr>
            <p:ph idx="1" type="body"/>
          </p:nvPr>
        </p:nvSpPr>
        <p:spPr>
          <a:xfrm>
            <a:off x="311700" y="707400"/>
            <a:ext cx="8520600" cy="424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Open Sans"/>
              <a:buNone/>
            </a:pPr>
            <a:r>
              <a:rPr b="0" i="0" lang="en" sz="1600" u="none" cap="none" strike="noStrike">
                <a:solidFill>
                  <a:srgbClr val="0000FF"/>
                </a:solidFill>
                <a:latin typeface="Verdana"/>
                <a:ea typeface="Verdana"/>
                <a:cs typeface="Verdana"/>
                <a:sym typeface="Verdana"/>
              </a:rPr>
              <a:t>x = np.array([1, 2, 3, 7, 4, 5, 4, 6, 8, 10, 2.8, 4, 4, 3, 4, 5])</a:t>
            </a:r>
            <a:endParaRPr b="0" i="0" sz="1600" u="none" cap="none" strike="noStrike">
              <a:solidFill>
                <a:srgbClr val="0000FF"/>
              </a:solidFill>
              <a:latin typeface="Verdana"/>
              <a:ea typeface="Verdana"/>
              <a:cs typeface="Verdana"/>
              <a:sym typeface="Verdana"/>
            </a:endParaRPr>
          </a:p>
          <a:p>
            <a:pPr indent="0" lvl="0" marL="0" marR="0" rtl="0" algn="l">
              <a:lnSpc>
                <a:spcPct val="115000"/>
              </a:lnSpc>
              <a:spcBef>
                <a:spcPts val="1600"/>
              </a:spcBef>
              <a:spcAft>
                <a:spcPts val="0"/>
              </a:spcAft>
              <a:buClr>
                <a:schemeClr val="dk2"/>
              </a:buClr>
              <a:buSzPts val="1800"/>
              <a:buFont typeface="Open Sans"/>
              <a:buNone/>
            </a:pPr>
            <a:r>
              <a:t/>
            </a:r>
            <a:endParaRPr b="0" i="0" sz="1200" u="none" cap="none" strike="noStrike">
              <a:solidFill>
                <a:srgbClr val="0000FF"/>
              </a:solidFill>
              <a:latin typeface="Verdana"/>
              <a:ea typeface="Verdana"/>
              <a:cs typeface="Verdana"/>
              <a:sym typeface="Verdana"/>
            </a:endParaRPr>
          </a:p>
          <a:p>
            <a:pPr indent="-330200" lvl="0" marL="457200" marR="0" rtl="0" algn="l">
              <a:lnSpc>
                <a:spcPct val="115000"/>
              </a:lnSpc>
              <a:spcBef>
                <a:spcPts val="1600"/>
              </a:spcBef>
              <a:spcAft>
                <a:spcPts val="0"/>
              </a:spcAft>
              <a:buClr>
                <a:schemeClr val="dk2"/>
              </a:buClr>
              <a:buSzPts val="1600"/>
              <a:buFont typeface="Open Sans"/>
              <a:buChar char="➔"/>
            </a:pPr>
            <a:r>
              <a:rPr b="0" i="0" lang="en" sz="1600" u="none" cap="none" strike="noStrike">
                <a:solidFill>
                  <a:schemeClr val="dk2"/>
                </a:solidFill>
                <a:latin typeface="Open Sans"/>
                <a:ea typeface="Open Sans"/>
                <a:cs typeface="Open Sans"/>
                <a:sym typeface="Open Sans"/>
              </a:rPr>
              <a:t>x is an </a:t>
            </a:r>
            <a:r>
              <a:rPr b="0" i="1" lang="en" sz="1600" u="none" cap="none" strike="noStrike">
                <a:solidFill>
                  <a:schemeClr val="dk2"/>
                </a:solidFill>
                <a:latin typeface="Open Sans"/>
                <a:ea typeface="Open Sans"/>
                <a:cs typeface="Open Sans"/>
                <a:sym typeface="Open Sans"/>
              </a:rPr>
              <a:t>instance</a:t>
            </a:r>
            <a:r>
              <a:rPr b="0" i="0" lang="en" sz="1600" u="none" cap="none" strike="noStrike">
                <a:solidFill>
                  <a:schemeClr val="dk2"/>
                </a:solidFill>
                <a:latin typeface="Open Sans"/>
                <a:ea typeface="Open Sans"/>
                <a:cs typeface="Open Sans"/>
                <a:sym typeface="Open Sans"/>
              </a:rPr>
              <a:t> of an ndarray. The type of x is ndarray</a:t>
            </a:r>
            <a:endParaRPr b="0" i="0" sz="1600" u="none" cap="none" strike="noStrike">
              <a:solidFill>
                <a:schemeClr val="dk2"/>
              </a:solidFill>
              <a:latin typeface="Open Sans"/>
              <a:ea typeface="Open Sans"/>
              <a:cs typeface="Open Sans"/>
              <a:sym typeface="Open Sans"/>
            </a:endParaRPr>
          </a:p>
          <a:p>
            <a:pPr indent="0" lvl="0" marL="0" marR="0" rtl="0" algn="l">
              <a:lnSpc>
                <a:spcPct val="115000"/>
              </a:lnSpc>
              <a:spcBef>
                <a:spcPts val="1600"/>
              </a:spcBef>
              <a:spcAft>
                <a:spcPts val="1600"/>
              </a:spcAft>
              <a:buClr>
                <a:schemeClr val="dk2"/>
              </a:buClr>
              <a:buSzPts val="1800"/>
              <a:buFont typeface="Open Sans"/>
              <a:buNone/>
            </a:pPr>
            <a:r>
              <a:rPr b="0" i="0" lang="en" sz="1600" u="none" cap="none" strike="noStrike">
                <a:solidFill>
                  <a:srgbClr val="6AA84F"/>
                </a:solidFill>
                <a:latin typeface="Open Sans"/>
                <a:ea typeface="Open Sans"/>
                <a:cs typeface="Open Sans"/>
                <a:sym typeface="Open Sans"/>
              </a:rPr>
              <a:t>"""</a:t>
            </a:r>
            <a:br>
              <a:rPr b="0" i="0" lang="en" sz="1600" u="none" cap="none" strike="noStrike">
                <a:solidFill>
                  <a:srgbClr val="6AA84F"/>
                </a:solidFill>
                <a:latin typeface="Open Sans"/>
                <a:ea typeface="Open Sans"/>
                <a:cs typeface="Open Sans"/>
                <a:sym typeface="Open Sans"/>
              </a:rPr>
            </a:br>
            <a:r>
              <a:rPr b="0" i="0" lang="en" sz="1600" u="none" cap="none" strike="noStrike">
                <a:solidFill>
                  <a:srgbClr val="6AA84F"/>
                </a:solidFill>
                <a:latin typeface="Open Sans"/>
                <a:ea typeface="Open Sans"/>
                <a:cs typeface="Open Sans"/>
                <a:sym typeface="Open Sans"/>
              </a:rPr>
              <a:t>Calculate the mean</a:t>
            </a:r>
            <a:br>
              <a:rPr b="0" i="0" lang="en" sz="1600" u="none" cap="none" strike="noStrike">
                <a:solidFill>
                  <a:srgbClr val="6AA84F"/>
                </a:solidFill>
                <a:latin typeface="Open Sans"/>
                <a:ea typeface="Open Sans"/>
                <a:cs typeface="Open Sans"/>
                <a:sym typeface="Open Sans"/>
              </a:rPr>
            </a:br>
            <a:r>
              <a:rPr b="0" i="0" lang="en" sz="1600" u="none" cap="none" strike="noStrike">
                <a:solidFill>
                  <a:srgbClr val="6AA84F"/>
                </a:solidFill>
                <a:latin typeface="Open Sans"/>
                <a:ea typeface="Open Sans"/>
                <a:cs typeface="Open Sans"/>
                <a:sym typeface="Open Sans"/>
              </a:rPr>
              <a:t>either use the mean() method with instance x</a:t>
            </a:r>
            <a:br>
              <a:rPr b="0" i="0" lang="en" sz="1600" u="none" cap="none" strike="noStrike">
                <a:solidFill>
                  <a:srgbClr val="6AA84F"/>
                </a:solidFill>
                <a:latin typeface="Open Sans"/>
                <a:ea typeface="Open Sans"/>
                <a:cs typeface="Open Sans"/>
                <a:sym typeface="Open Sans"/>
              </a:rPr>
            </a:br>
            <a:r>
              <a:rPr b="0" i="0" lang="en" sz="1600" u="none" cap="none" strike="noStrike">
                <a:solidFill>
                  <a:srgbClr val="6AA84F"/>
                </a:solidFill>
                <a:latin typeface="Open Sans"/>
                <a:ea typeface="Open Sans"/>
                <a:cs typeface="Open Sans"/>
                <a:sym typeface="Open Sans"/>
              </a:rPr>
              <a:t>or call it using np explicitly and passing x as a parameter</a:t>
            </a:r>
            <a:br>
              <a:rPr b="0" i="0" lang="en" sz="1600" u="none" cap="none" strike="noStrike">
                <a:solidFill>
                  <a:srgbClr val="6AA84F"/>
                </a:solidFill>
                <a:latin typeface="Open Sans"/>
                <a:ea typeface="Open Sans"/>
                <a:cs typeface="Open Sans"/>
                <a:sym typeface="Open Sans"/>
              </a:rPr>
            </a:br>
            <a:r>
              <a:rPr b="0" i="0" lang="en" sz="1600" u="none" cap="none" strike="noStrike">
                <a:solidFill>
                  <a:srgbClr val="6AA84F"/>
                </a:solidFill>
                <a:latin typeface="Open Sans"/>
                <a:ea typeface="Open Sans"/>
                <a:cs typeface="Open Sans"/>
                <a:sym typeface="Open Sans"/>
              </a:rPr>
              <a:t>or use the built-in mean from the statistics module</a:t>
            </a:r>
            <a:br>
              <a:rPr b="0" i="0" lang="en" sz="1600" u="none" cap="none" strike="noStrike">
                <a:solidFill>
                  <a:srgbClr val="6AA84F"/>
                </a:solidFill>
                <a:latin typeface="Open Sans"/>
                <a:ea typeface="Open Sans"/>
                <a:cs typeface="Open Sans"/>
                <a:sym typeface="Open Sans"/>
              </a:rPr>
            </a:br>
            <a:r>
              <a:rPr b="0" i="0" lang="en" sz="1600" u="none" cap="none" strike="noStrike">
                <a:solidFill>
                  <a:srgbClr val="6AA84F"/>
                </a:solidFill>
                <a:latin typeface="Open Sans"/>
                <a:ea typeface="Open Sans"/>
                <a:cs typeface="Open Sans"/>
                <a:sym typeface="Open Sans"/>
              </a:rPr>
              <a:t>"""</a:t>
            </a:r>
            <a:br>
              <a:rPr b="0" i="0" lang="en" sz="1600" u="none" cap="none" strike="noStrike">
                <a:solidFill>
                  <a:srgbClr val="6AA84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x.mean()</a:t>
            </a: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np.mean(x)</a:t>
            </a:r>
            <a:br>
              <a:rPr b="0" i="0" lang="en" sz="1600" u="none" cap="none" strike="noStrike">
                <a:solidFill>
                  <a:srgbClr val="0000FF"/>
                </a:solidFill>
                <a:latin typeface="Verdana"/>
                <a:ea typeface="Verdana"/>
                <a:cs typeface="Verdana"/>
                <a:sym typeface="Verdana"/>
              </a:rPr>
            </a:br>
            <a:r>
              <a:rPr b="0" i="0" lang="en" sz="1600" u="none" cap="none" strike="noStrike">
                <a:solidFill>
                  <a:srgbClr val="0000FF"/>
                </a:solidFill>
                <a:latin typeface="Verdana"/>
                <a:ea typeface="Verdana"/>
                <a:cs typeface="Verdana"/>
                <a:sym typeface="Verdana"/>
              </a:rPr>
              <a:t>stats.mean(x)</a:t>
            </a:r>
            <a:br>
              <a:rPr b="0" i="0" lang="en" sz="1600" u="none" cap="none" strike="noStrike">
                <a:solidFill>
                  <a:srgbClr val="0000FF"/>
                </a:solidFill>
                <a:latin typeface="Verdana"/>
                <a:ea typeface="Verdana"/>
                <a:cs typeface="Verdana"/>
                <a:sym typeface="Verdana"/>
              </a:rPr>
            </a:br>
            <a:endParaRPr b="0" i="0" sz="1600" u="none" cap="none" strike="noStrike">
              <a:solidFill>
                <a:srgbClr val="0000FF"/>
              </a:solidFill>
              <a:latin typeface="Open Sans"/>
              <a:ea typeface="Open Sans"/>
              <a:cs typeface="Open Sans"/>
              <a:sym typeface="Open Sans"/>
            </a:endParaRPr>
          </a:p>
        </p:txBody>
      </p:sp>
      <p:sp>
        <p:nvSpPr>
          <p:cNvPr id="744" name="Google Shape;744;p123"/>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0" lang="en" sz="3600" u="none" cap="none" strike="noStrike">
                <a:solidFill>
                  <a:schemeClr val="accent1"/>
                </a:solidFill>
                <a:latin typeface="PT Sans Narrow"/>
                <a:ea typeface="PT Sans Narrow"/>
                <a:cs typeface="PT Sans Narrow"/>
                <a:sym typeface="PT Sans Narrow"/>
              </a:rPr>
              <a:t>Measures of Central Tendency with Python</a:t>
            </a:r>
            <a:endParaRPr b="1" i="0" sz="3600" u="none" cap="none" strike="noStrike">
              <a:solidFill>
                <a:schemeClr val="accent1"/>
              </a:solidFill>
              <a:latin typeface="PT Sans Narrow"/>
              <a:ea typeface="PT Sans Narrow"/>
              <a:cs typeface="PT Sans Narrow"/>
              <a:sym typeface="PT Sans Narrow"/>
            </a:endParaRPr>
          </a:p>
        </p:txBody>
      </p:sp>
      <p:graphicFrame>
        <p:nvGraphicFramePr>
          <p:cNvPr id="745" name="Google Shape;745;p123"/>
          <p:cNvGraphicFramePr/>
          <p:nvPr/>
        </p:nvGraphicFramePr>
        <p:xfrm>
          <a:off x="397900" y="1198000"/>
          <a:ext cx="3000000" cy="3000000"/>
        </p:xfrm>
        <a:graphic>
          <a:graphicData uri="http://schemas.openxmlformats.org/drawingml/2006/table">
            <a:tbl>
              <a:tblPr>
                <a:noFill/>
                <a:tableStyleId>{92F91BC5-DC03-456B-890E-5981AC65C7AB}</a:tableStyleId>
              </a:tblPr>
              <a:tblGrid>
                <a:gridCol w="452450"/>
                <a:gridCol w="452450"/>
                <a:gridCol w="452450"/>
                <a:gridCol w="452450"/>
                <a:gridCol w="452450"/>
                <a:gridCol w="452450"/>
                <a:gridCol w="452450"/>
                <a:gridCol w="452450"/>
                <a:gridCol w="452450"/>
                <a:gridCol w="452450"/>
                <a:gridCol w="452450"/>
                <a:gridCol w="452450"/>
                <a:gridCol w="452450"/>
                <a:gridCol w="452450"/>
                <a:gridCol w="452450"/>
                <a:gridCol w="452450"/>
              </a:tblGrid>
              <a:tr h="4575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